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</p:sldIdLst>
  <p:sldSz cy="6858000" cx="12192000"/>
  <p:notesSz cx="12192000" cy="6858000"/>
  <p:embeddedFontLst>
    <p:embeddedFont>
      <p:font typeface="Tahoma"/>
      <p:regular r:id="rId51"/>
      <p:bold r:id="rId52"/>
    </p:embeddedFont>
    <p:embeddedFont>
      <p:font typeface="Quattrocento Sans"/>
      <p:regular r:id="rId53"/>
      <p:bold r:id="rId54"/>
      <p:italic r:id="rId55"/>
      <p:boldItalic r:id="rId5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3840">
          <p15:clr>
            <a:srgbClr val="000000"/>
          </p15:clr>
        </p15:guide>
        <p15:guide id="2" orient="horz" pos="216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840"/>
        <p:guide pos="216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Tahoma-regular.fntdata"/><Relationship Id="rId50" Type="http://schemas.openxmlformats.org/officeDocument/2006/relationships/slide" Target="slides/slide45.xml"/><Relationship Id="rId53" Type="http://schemas.openxmlformats.org/officeDocument/2006/relationships/font" Target="fonts/QuattrocentoSans-regular.fntdata"/><Relationship Id="rId52" Type="http://schemas.openxmlformats.org/officeDocument/2006/relationships/font" Target="fonts/Tahoma-bold.fntdata"/><Relationship Id="rId11" Type="http://schemas.openxmlformats.org/officeDocument/2006/relationships/slide" Target="slides/slide6.xml"/><Relationship Id="rId55" Type="http://schemas.openxmlformats.org/officeDocument/2006/relationships/font" Target="fonts/QuattrocentoSans-italic.fntdata"/><Relationship Id="rId10" Type="http://schemas.openxmlformats.org/officeDocument/2006/relationships/slide" Target="slides/slide5.xml"/><Relationship Id="rId54" Type="http://schemas.openxmlformats.org/officeDocument/2006/relationships/font" Target="fonts/QuattrocentoSans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56" Type="http://schemas.openxmlformats.org/officeDocument/2006/relationships/font" Target="fonts/QuattrocentoSans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1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0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1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1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2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3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3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4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4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5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5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6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6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7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7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8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8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9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9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2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0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0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1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21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2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22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3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23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4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24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5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25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6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26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7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27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8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28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9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29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3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0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30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1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31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2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32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3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33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4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34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5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35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6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36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37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37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8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38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9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39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4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0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40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41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41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42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42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43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43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44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p44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45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45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5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5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6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6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7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7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8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8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9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7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7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>
  <p:cSld name="Diapositiva titolo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577387" y="2264066"/>
            <a:ext cx="6300000" cy="12499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b" bIns="180000" lIns="180000" spcFirstLastPara="1" rIns="180000" wrap="square" tIns="1800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3200"/>
              <a:buFont typeface="Rockwell"/>
              <a:buNone/>
              <a:defRPr b="1" sz="3200">
                <a:solidFill>
                  <a:srgbClr val="222A35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577387" y="3557725"/>
            <a:ext cx="6300000" cy="422405"/>
          </a:xfrm>
          <a:prstGeom prst="rect">
            <a:avLst/>
          </a:prstGeom>
          <a:solidFill>
            <a:srgbClr val="CCE402"/>
          </a:solidFill>
          <a:ln>
            <a:noFill/>
          </a:ln>
        </p:spPr>
        <p:txBody>
          <a:bodyPr anchorCtr="0" anchor="ctr" bIns="72000" lIns="180000" spcFirstLastPara="1" rIns="180000" wrap="square" tIns="72000">
            <a:sp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cap="none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3" name="Google Shape;13;p2"/>
          <p:cNvSpPr txBox="1"/>
          <p:nvPr>
            <p:ph idx="2" type="body"/>
          </p:nvPr>
        </p:nvSpPr>
        <p:spPr>
          <a:xfrm>
            <a:off x="577387" y="5621282"/>
            <a:ext cx="1258421" cy="313932"/>
          </a:xfrm>
          <a:prstGeom prst="rect">
            <a:avLst/>
          </a:prstGeom>
          <a:solidFill>
            <a:srgbClr val="152139"/>
          </a:solidFill>
          <a:ln>
            <a:noFill/>
          </a:ln>
        </p:spPr>
        <p:txBody>
          <a:bodyPr anchorCtr="0" anchor="t" bIns="45700" lIns="72000" spcFirstLastPara="1" rIns="72000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3" type="body"/>
          </p:nvPr>
        </p:nvSpPr>
        <p:spPr>
          <a:xfrm>
            <a:off x="577387" y="6025652"/>
            <a:ext cx="1396985" cy="313932"/>
          </a:xfrm>
          <a:prstGeom prst="rect">
            <a:avLst/>
          </a:prstGeom>
          <a:solidFill>
            <a:srgbClr val="152139">
              <a:alpha val="84705"/>
            </a:srgbClr>
          </a:solidFill>
          <a:ln>
            <a:noFill/>
          </a:ln>
        </p:spPr>
        <p:txBody>
          <a:bodyPr anchorCtr="0" anchor="t" bIns="45700" lIns="72000" spcFirstLastPara="1" rIns="72000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831851" y="1958501"/>
            <a:ext cx="10515600" cy="1568497"/>
          </a:xfrm>
          <a:prstGeom prst="rect">
            <a:avLst/>
          </a:prstGeom>
          <a:noFill/>
          <a:ln cap="flat" cmpd="sng" w="9525">
            <a:solidFill>
              <a:srgbClr val="B4E40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36000" lIns="108000" spcFirstLastPara="1" rIns="108000" wrap="square" tIns="360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Rockwell"/>
              <a:buNone/>
              <a:defRPr sz="5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body"/>
          </p:nvPr>
        </p:nvSpPr>
        <p:spPr>
          <a:xfrm>
            <a:off x="831851" y="3592629"/>
            <a:ext cx="10515600" cy="10168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1800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4E402"/>
              </a:buClr>
              <a:buSzPts val="2400"/>
              <a:buNone/>
              <a:defRPr sz="2400">
                <a:solidFill>
                  <a:srgbClr val="B4E40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1" type="ftr"/>
          </p:nvPr>
        </p:nvSpPr>
        <p:spPr>
          <a:xfrm>
            <a:off x="831851" y="6408110"/>
            <a:ext cx="4384727" cy="261610"/>
          </a:xfrm>
          <a:prstGeom prst="rect">
            <a:avLst/>
          </a:prstGeom>
          <a:solidFill>
            <a:srgbClr val="152139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B4E40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>
  <p:cSld name="Titolo e contenuto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idx="1" type="body"/>
          </p:nvPr>
        </p:nvSpPr>
        <p:spPr>
          <a:xfrm>
            <a:off x="527999" y="1188000"/>
            <a:ext cx="11136000" cy="43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72000" spcFirstLastPara="1" rIns="720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Tahoma"/>
                <a:ea typeface="Tahoma"/>
                <a:cs typeface="Tahoma"/>
                <a:sym typeface="Tahoma"/>
              </a:defRPr>
            </a:lvl1pPr>
            <a:lvl2pPr indent="-355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Tahoma"/>
                <a:ea typeface="Tahoma"/>
                <a:cs typeface="Tahoma"/>
                <a:sym typeface="Tahoma"/>
              </a:defRPr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Tahoma"/>
                <a:ea typeface="Tahoma"/>
                <a:cs typeface="Tahoma"/>
                <a:sym typeface="Tahoma"/>
              </a:defRPr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Tahoma"/>
                <a:ea typeface="Tahoma"/>
                <a:cs typeface="Tahoma"/>
                <a:sym typeface="Tahoma"/>
              </a:defRPr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Tahoma"/>
                <a:ea typeface="Tahoma"/>
                <a:cs typeface="Tahoma"/>
                <a:sym typeface="Tahoma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0" y="108000"/>
            <a:ext cx="12192000" cy="460502"/>
          </a:xfrm>
          <a:prstGeom prst="rect">
            <a:avLst/>
          </a:prstGeom>
          <a:noFill/>
          <a:ln cap="flat" cmpd="sng" w="12700">
            <a:solidFill>
              <a:srgbClr val="15213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6000" lIns="576000" spcFirstLastPara="1" rIns="396000" wrap="square" tIns="360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1" type="ftr"/>
          </p:nvPr>
        </p:nvSpPr>
        <p:spPr>
          <a:xfrm>
            <a:off x="95998" y="6444000"/>
            <a:ext cx="9720000" cy="360000"/>
          </a:xfrm>
          <a:prstGeom prst="rect">
            <a:avLst/>
          </a:prstGeom>
          <a:solidFill>
            <a:srgbClr val="CCE402">
              <a:alpha val="8470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900000" y="6444000"/>
            <a:ext cx="468000" cy="360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CCE40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apositiva titolo" type="title">
  <p:cSld name="TITLE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 cap="flat" cmpd="sng" w="12700">
            <a:solidFill>
              <a:srgbClr val="15213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36000" lIns="576000" spcFirstLastPara="1" rIns="396000" wrap="square" tIns="36000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ockwel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72000" spcFirstLastPara="1" rIns="7200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7" name="Google Shape;27;p5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5"/>
          <p:cNvSpPr txBox="1"/>
          <p:nvPr>
            <p:ph idx="11" type="ftr"/>
          </p:nvPr>
        </p:nvSpPr>
        <p:spPr>
          <a:xfrm>
            <a:off x="95998" y="6444000"/>
            <a:ext cx="9720000" cy="360000"/>
          </a:xfrm>
          <a:prstGeom prst="rect">
            <a:avLst/>
          </a:prstGeom>
          <a:solidFill>
            <a:srgbClr val="CCE40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9900000" y="6444000"/>
            <a:ext cx="468000" cy="360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CCE40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0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0" y="108000"/>
            <a:ext cx="12192000" cy="460502"/>
          </a:xfrm>
          <a:prstGeom prst="rect">
            <a:avLst/>
          </a:prstGeom>
          <a:noFill/>
          <a:ln cap="flat" cmpd="sng" w="12700">
            <a:solidFill>
              <a:srgbClr val="15213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6000" lIns="576000" spcFirstLastPara="1" rIns="396000" wrap="square" tIns="36000">
            <a:sp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ckwell"/>
              <a:buNone/>
              <a:defRPr b="0" i="0" sz="2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528000" y="1188000"/>
            <a:ext cx="11136000" cy="43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72000" spcFirstLastPara="1" rIns="72000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1" type="ftr"/>
          </p:nvPr>
        </p:nvSpPr>
        <p:spPr>
          <a:xfrm>
            <a:off x="95998" y="6444000"/>
            <a:ext cx="9720000" cy="360000"/>
          </a:xfrm>
          <a:prstGeom prst="rect">
            <a:avLst/>
          </a:prstGeom>
          <a:solidFill>
            <a:srgbClr val="CCE40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9900000" y="6444000"/>
            <a:ext cx="468000" cy="360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CCE40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bgp.tools/" TargetMode="External"/><Relationship Id="rId4" Type="http://schemas.openxmlformats.org/officeDocument/2006/relationships/hyperlink" Target="https://asrank.happy.kiev.ua/" TargetMode="External"/><Relationship Id="rId9" Type="http://schemas.openxmlformats.org/officeDocument/2006/relationships/hyperlink" Target="https://lg.he.net/" TargetMode="External"/><Relationship Id="rId5" Type="http://schemas.openxmlformats.org/officeDocument/2006/relationships/hyperlink" Target="https://www.peeringdb.com/" TargetMode="External"/><Relationship Id="rId6" Type="http://schemas.openxmlformats.org/officeDocument/2006/relationships/hyperlink" Target="https://gins.garr.it/xAsTracker/" TargetMode="External"/><Relationship Id="rId7" Type="http://schemas.openxmlformats.org/officeDocument/2006/relationships/hyperlink" Target="https://my.namex.it/" TargetMode="External"/><Relationship Id="rId8" Type="http://schemas.openxmlformats.org/officeDocument/2006/relationships/hyperlink" Target="https://my.mix-it.net/customer-portal/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5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7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1.jpg"/><Relationship Id="rId4" Type="http://schemas.openxmlformats.org/officeDocument/2006/relationships/image" Target="../media/image16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8.png"/><Relationship Id="rId4" Type="http://schemas.openxmlformats.org/officeDocument/2006/relationships/hyperlink" Target="mailto:peering@garr.it" TargetMode="External"/><Relationship Id="rId5" Type="http://schemas.openxmlformats.org/officeDocument/2006/relationships/hyperlink" Target="mailto:noc@garr.it" TargetMode="External"/><Relationship Id="rId6" Type="http://schemas.openxmlformats.org/officeDocument/2006/relationships/hyperlink" Target="mailto:peering@garr.it" TargetMode="External"/><Relationship Id="rId7" Type="http://schemas.openxmlformats.org/officeDocument/2006/relationships/image" Target="../media/image22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6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hyperlink" Target="https://datatracker.ietf.org/doc/html/rfc2280" TargetMode="Externa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s://stat.ripe.net/special/bgplay" TargetMode="Externa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5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8.png"/><Relationship Id="rId4" Type="http://schemas.openxmlformats.org/officeDocument/2006/relationships/image" Target="../media/image30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1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2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ctrTitle"/>
          </p:nvPr>
        </p:nvSpPr>
        <p:spPr>
          <a:xfrm>
            <a:off x="577387" y="2264066"/>
            <a:ext cx="6300000" cy="12499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b" bIns="180000" lIns="180000" spcFirstLastPara="1" rIns="180000" wrap="square" tIns="1800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3200"/>
              <a:buFont typeface="Rockwell"/>
              <a:buNone/>
            </a:pPr>
            <a:r>
              <a:rPr lang="it-IT"/>
              <a:t>Peering</a:t>
            </a:r>
            <a:endParaRPr/>
          </a:p>
        </p:txBody>
      </p:sp>
      <p:sp>
        <p:nvSpPr>
          <p:cNvPr id="35" name="Google Shape;35;p6"/>
          <p:cNvSpPr txBox="1"/>
          <p:nvPr>
            <p:ph idx="1" type="subTitle"/>
          </p:nvPr>
        </p:nvSpPr>
        <p:spPr>
          <a:xfrm>
            <a:off x="577387" y="3557725"/>
            <a:ext cx="6300000" cy="841555"/>
          </a:xfrm>
          <a:prstGeom prst="rect">
            <a:avLst/>
          </a:prstGeom>
          <a:solidFill>
            <a:srgbClr val="CCE402"/>
          </a:solidFill>
          <a:ln>
            <a:noFill/>
          </a:ln>
        </p:spPr>
        <p:txBody>
          <a:bodyPr anchorCtr="0" anchor="ctr" bIns="72000" lIns="180000" spcFirstLastPara="1" rIns="180000" wrap="square" tIns="720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it-IT"/>
              <a:t>INFORMAZIONI OPERATIVE, CONTROLLO E MANUTENZIONE</a:t>
            </a:r>
            <a:endParaRPr/>
          </a:p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577387" y="5621282"/>
            <a:ext cx="1258421" cy="313932"/>
          </a:xfrm>
          <a:prstGeom prst="rect">
            <a:avLst/>
          </a:prstGeom>
          <a:solidFill>
            <a:srgbClr val="152139"/>
          </a:solidFill>
          <a:ln>
            <a:noFill/>
          </a:ln>
        </p:spPr>
        <p:txBody>
          <a:bodyPr anchorCtr="0" anchor="t" bIns="45700" lIns="72000" spcFirstLastPara="1" rIns="72000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t/>
            </a:r>
            <a:endParaRPr/>
          </a:p>
        </p:txBody>
      </p:sp>
      <p:sp>
        <p:nvSpPr>
          <p:cNvPr id="37" name="Google Shape;37;p6"/>
          <p:cNvSpPr txBox="1"/>
          <p:nvPr>
            <p:ph idx="3" type="body"/>
          </p:nvPr>
        </p:nvSpPr>
        <p:spPr>
          <a:xfrm>
            <a:off x="577387" y="6025652"/>
            <a:ext cx="1396985" cy="313932"/>
          </a:xfrm>
          <a:prstGeom prst="rect">
            <a:avLst/>
          </a:prstGeom>
          <a:solidFill>
            <a:srgbClr val="152139">
              <a:alpha val="84705"/>
            </a:srgbClr>
          </a:solidFill>
          <a:ln>
            <a:noFill/>
          </a:ln>
        </p:spPr>
        <p:txBody>
          <a:bodyPr anchorCtr="0" anchor="t" bIns="45700" lIns="72000" spcFirstLastPara="1" rIns="72000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 txBox="1"/>
          <p:nvPr>
            <p:ph idx="1" type="body"/>
          </p:nvPr>
        </p:nvSpPr>
        <p:spPr>
          <a:xfrm>
            <a:off x="472440" y="1452880"/>
            <a:ext cx="4526280" cy="47240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72000" spcFirstLastPara="1" rIns="72000" wrap="square" tIns="45700">
            <a:norm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it-IT"/>
              <a:t>GEANT fa peering con vari ISP e Content provider in alcuni IXP in Europa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it-IT"/>
              <a:t>Alcuni di questi non sono presenti in Italia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it-IT"/>
              <a:t>GEANT offre questo servizio di «peering remoto»: GEANT IAS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it-IT"/>
              <a:t>Tuttavia GEANT si comporta come un operatore </a:t>
            </a:r>
            <a:r>
              <a:rPr lang="it-IT" u="sng"/>
              <a:t>di transito</a:t>
            </a:r>
            <a:r>
              <a:rPr lang="it-IT"/>
              <a:t> verso questi AS, mediante un AS apposito: AS21320</a:t>
            </a:r>
            <a:endParaRPr u="sng"/>
          </a:p>
        </p:txBody>
      </p:sp>
      <p:sp>
        <p:nvSpPr>
          <p:cNvPr id="110" name="Google Shape;110;p15"/>
          <p:cNvSpPr txBox="1"/>
          <p:nvPr>
            <p:ph type="title"/>
          </p:nvPr>
        </p:nvSpPr>
        <p:spPr>
          <a:xfrm>
            <a:off x="838200" y="12731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576000" spcFirstLastPara="1" rIns="396000" wrap="square" tIns="360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ckwell"/>
              <a:buNone/>
            </a:pPr>
            <a:r>
              <a:rPr lang="it-IT"/>
              <a:t>Peering via GEANT</a:t>
            </a:r>
            <a:endParaRPr/>
          </a:p>
        </p:txBody>
      </p:sp>
      <p:sp>
        <p:nvSpPr>
          <p:cNvPr id="111" name="Google Shape;111;p15"/>
          <p:cNvSpPr txBox="1"/>
          <p:nvPr>
            <p:ph idx="11" type="ftr"/>
          </p:nvPr>
        </p:nvSpPr>
        <p:spPr>
          <a:xfrm>
            <a:off x="95998" y="6444000"/>
            <a:ext cx="9720000" cy="360000"/>
          </a:xfrm>
          <a:prstGeom prst="rect">
            <a:avLst/>
          </a:prstGeom>
          <a:solidFill>
            <a:srgbClr val="CCE402">
              <a:alpha val="8470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Peering - informazioni operative, controllo e manutenzione</a:t>
            </a:r>
            <a:endParaRPr/>
          </a:p>
        </p:txBody>
      </p:sp>
      <p:sp>
        <p:nvSpPr>
          <p:cNvPr id="112" name="Google Shape;112;p15"/>
          <p:cNvSpPr txBox="1"/>
          <p:nvPr>
            <p:ph idx="12" type="sldNum"/>
          </p:nvPr>
        </p:nvSpPr>
        <p:spPr>
          <a:xfrm>
            <a:off x="9900000" y="6444000"/>
            <a:ext cx="468000" cy="360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CCE40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id="113" name="Google Shape;11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98720" y="0"/>
            <a:ext cx="729287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/>
          <p:nvPr>
            <p:ph type="title"/>
          </p:nvPr>
        </p:nvSpPr>
        <p:spPr>
          <a:xfrm>
            <a:off x="831851" y="1958501"/>
            <a:ext cx="10515600" cy="1568497"/>
          </a:xfrm>
          <a:prstGeom prst="rect">
            <a:avLst/>
          </a:prstGeom>
          <a:noFill/>
          <a:ln cap="flat" cmpd="sng" w="9525">
            <a:solidFill>
              <a:srgbClr val="B4E40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36000" lIns="108000" spcFirstLastPara="1" rIns="108000" wrap="square" tIns="360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Rockwell"/>
              <a:buNone/>
            </a:pPr>
            <a:r>
              <a:rPr lang="it-IT"/>
              <a:t>Sezione 2</a:t>
            </a:r>
            <a:endParaRPr/>
          </a:p>
        </p:txBody>
      </p:sp>
      <p:sp>
        <p:nvSpPr>
          <p:cNvPr id="119" name="Google Shape;119;p16"/>
          <p:cNvSpPr txBox="1"/>
          <p:nvPr>
            <p:ph idx="1" type="body"/>
          </p:nvPr>
        </p:nvSpPr>
        <p:spPr>
          <a:xfrm>
            <a:off x="831851" y="3592629"/>
            <a:ext cx="10515600" cy="10168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1800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E402"/>
              </a:buClr>
              <a:buSzPts val="2400"/>
              <a:buNone/>
            </a:pPr>
            <a:r>
              <a:rPr lang="it-IT"/>
              <a:t>Peering: tool e osservabilità </a:t>
            </a:r>
            <a:endParaRPr/>
          </a:p>
        </p:txBody>
      </p:sp>
      <p:sp>
        <p:nvSpPr>
          <p:cNvPr id="120" name="Google Shape;120;p16"/>
          <p:cNvSpPr txBox="1"/>
          <p:nvPr>
            <p:ph idx="11" type="ftr"/>
          </p:nvPr>
        </p:nvSpPr>
        <p:spPr>
          <a:xfrm>
            <a:off x="831851" y="6408110"/>
            <a:ext cx="4384727" cy="261610"/>
          </a:xfrm>
          <a:prstGeom prst="rect">
            <a:avLst/>
          </a:prstGeom>
          <a:solidFill>
            <a:srgbClr val="152139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Peering - informazioni operative, controllo e manutenzione</a:t>
            </a:r>
            <a:endParaRPr/>
          </a:p>
        </p:txBody>
      </p:sp>
      <p:sp>
        <p:nvSpPr>
          <p:cNvPr id="121" name="Google Shape;121;p16"/>
          <p:cNvSpPr txBox="1"/>
          <p:nvPr>
            <p:ph idx="4294967295" type="sldNum"/>
          </p:nvPr>
        </p:nvSpPr>
        <p:spPr>
          <a:xfrm>
            <a:off x="11723688" y="6443663"/>
            <a:ext cx="468312" cy="360362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CCE40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 txBox="1"/>
          <p:nvPr>
            <p:ph idx="1" type="body"/>
          </p:nvPr>
        </p:nvSpPr>
        <p:spPr>
          <a:xfrm>
            <a:off x="527999" y="1188000"/>
            <a:ext cx="11136000" cy="43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72000" spcFirstLastPara="1" rIns="720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it-IT"/>
              <a:t>bgp.tools </a:t>
            </a:r>
            <a:r>
              <a:rPr lang="it-IT" u="sng">
                <a:solidFill>
                  <a:schemeClr val="hlink"/>
                </a:solidFill>
                <a:hlinkClick r:id="rId3"/>
              </a:rPr>
              <a:t>https://bgp.tools/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it-IT"/>
              <a:t>AS rank table </a:t>
            </a:r>
            <a:r>
              <a:rPr lang="it-IT" u="sng">
                <a:solidFill>
                  <a:schemeClr val="hlink"/>
                </a:solidFill>
                <a:hlinkClick r:id="rId4"/>
              </a:rPr>
              <a:t>https://asrank.happy.kiev.ua/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it-IT"/>
              <a:t>PeeringDB </a:t>
            </a:r>
            <a:r>
              <a:rPr lang="it-IT" u="sng">
                <a:solidFill>
                  <a:schemeClr val="hlink"/>
                </a:solidFill>
                <a:hlinkClick r:id="rId5"/>
              </a:rPr>
              <a:t>https://www.peeringdb.com/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it-IT"/>
              <a:t>GINS as-tracker </a:t>
            </a:r>
            <a:r>
              <a:rPr lang="it-IT" u="sng">
                <a:solidFill>
                  <a:schemeClr val="hlink"/>
                </a:solidFill>
                <a:hlinkClick r:id="rId6"/>
              </a:rPr>
              <a:t>https://gins.garr.it/xAsTracker/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it-IT"/>
              <a:t>NAMEX customer portal </a:t>
            </a:r>
            <a:r>
              <a:rPr lang="it-IT" u="sng">
                <a:solidFill>
                  <a:schemeClr val="hlink"/>
                </a:solidFill>
                <a:hlinkClick r:id="rId7"/>
              </a:rPr>
              <a:t>https://my.namex.it/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it-IT"/>
              <a:t>MIX customer portal </a:t>
            </a:r>
            <a:r>
              <a:rPr lang="it-IT" u="sng">
                <a:solidFill>
                  <a:schemeClr val="hlink"/>
                </a:solidFill>
                <a:hlinkClick r:id="rId8"/>
              </a:rPr>
              <a:t>https://my.mix-it.net/customer-portal/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it-IT"/>
              <a:t>HE looking glass </a:t>
            </a:r>
            <a:r>
              <a:rPr lang="it-IT" u="sng">
                <a:solidFill>
                  <a:schemeClr val="hlink"/>
                </a:solidFill>
                <a:hlinkClick r:id="rId9"/>
              </a:rPr>
              <a:t>https://lg.he.net/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</p:txBody>
      </p:sp>
      <p:sp>
        <p:nvSpPr>
          <p:cNvPr id="127" name="Google Shape;127;p17"/>
          <p:cNvSpPr txBox="1"/>
          <p:nvPr>
            <p:ph type="title"/>
          </p:nvPr>
        </p:nvSpPr>
        <p:spPr>
          <a:xfrm>
            <a:off x="0" y="108000"/>
            <a:ext cx="12192000" cy="460502"/>
          </a:xfrm>
          <a:prstGeom prst="rect">
            <a:avLst/>
          </a:prstGeom>
          <a:noFill/>
          <a:ln cap="flat" cmpd="sng" w="12700">
            <a:solidFill>
              <a:srgbClr val="15213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6000" lIns="576000" spcFirstLastPara="1" rIns="396000" wrap="square" tIns="360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ckwell"/>
              <a:buNone/>
            </a:pPr>
            <a:r>
              <a:rPr lang="it-IT"/>
              <a:t>Tool fondamentali</a:t>
            </a:r>
            <a:endParaRPr/>
          </a:p>
        </p:txBody>
      </p:sp>
      <p:sp>
        <p:nvSpPr>
          <p:cNvPr id="128" name="Google Shape;128;p17"/>
          <p:cNvSpPr txBox="1"/>
          <p:nvPr>
            <p:ph idx="11" type="ftr"/>
          </p:nvPr>
        </p:nvSpPr>
        <p:spPr>
          <a:xfrm>
            <a:off x="95998" y="6444000"/>
            <a:ext cx="9720000" cy="360000"/>
          </a:xfrm>
          <a:prstGeom prst="rect">
            <a:avLst/>
          </a:prstGeom>
          <a:solidFill>
            <a:srgbClr val="CCE402">
              <a:alpha val="8470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Peering - informazioni operative, controllo e manutenzione</a:t>
            </a:r>
            <a:endParaRPr/>
          </a:p>
        </p:txBody>
      </p:sp>
      <p:sp>
        <p:nvSpPr>
          <p:cNvPr id="129" name="Google Shape;129;p17"/>
          <p:cNvSpPr txBox="1"/>
          <p:nvPr>
            <p:ph idx="12" type="sldNum"/>
          </p:nvPr>
        </p:nvSpPr>
        <p:spPr>
          <a:xfrm>
            <a:off x="9900000" y="6444000"/>
            <a:ext cx="468000" cy="360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CCE40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 txBox="1"/>
          <p:nvPr>
            <p:ph idx="1" type="body"/>
          </p:nvPr>
        </p:nvSpPr>
        <p:spPr>
          <a:xfrm>
            <a:off x="527999" y="1188000"/>
            <a:ext cx="11136000" cy="43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72000" spcFirstLastPara="1" rIns="720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</p:txBody>
      </p:sp>
      <p:sp>
        <p:nvSpPr>
          <p:cNvPr id="135" name="Google Shape;135;p18"/>
          <p:cNvSpPr txBox="1"/>
          <p:nvPr>
            <p:ph type="title"/>
          </p:nvPr>
        </p:nvSpPr>
        <p:spPr>
          <a:xfrm>
            <a:off x="0" y="108000"/>
            <a:ext cx="12192000" cy="460502"/>
          </a:xfrm>
          <a:prstGeom prst="rect">
            <a:avLst/>
          </a:prstGeom>
          <a:noFill/>
          <a:ln cap="flat" cmpd="sng" w="12700">
            <a:solidFill>
              <a:srgbClr val="15213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6000" lIns="576000" spcFirstLastPara="1" rIns="396000" wrap="square" tIns="360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ckwell"/>
              <a:buNone/>
            </a:pPr>
            <a:r>
              <a:rPr lang="it-IT"/>
              <a:t>bgp.tools</a:t>
            </a:r>
            <a:endParaRPr/>
          </a:p>
        </p:txBody>
      </p:sp>
      <p:sp>
        <p:nvSpPr>
          <p:cNvPr id="136" name="Google Shape;136;p18"/>
          <p:cNvSpPr txBox="1"/>
          <p:nvPr>
            <p:ph idx="11" type="ftr"/>
          </p:nvPr>
        </p:nvSpPr>
        <p:spPr>
          <a:xfrm>
            <a:off x="95998" y="6444000"/>
            <a:ext cx="9720000" cy="360000"/>
          </a:xfrm>
          <a:prstGeom prst="rect">
            <a:avLst/>
          </a:prstGeom>
          <a:solidFill>
            <a:srgbClr val="CCE402">
              <a:alpha val="8470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Peering - informazioni operative, controllo e manutenzione</a:t>
            </a:r>
            <a:endParaRPr/>
          </a:p>
        </p:txBody>
      </p:sp>
      <p:sp>
        <p:nvSpPr>
          <p:cNvPr id="137" name="Google Shape;137;p18"/>
          <p:cNvSpPr txBox="1"/>
          <p:nvPr>
            <p:ph idx="12" type="sldNum"/>
          </p:nvPr>
        </p:nvSpPr>
        <p:spPr>
          <a:xfrm>
            <a:off x="9900000" y="6444000"/>
            <a:ext cx="468000" cy="360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CCE40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id="138" name="Google Shape;13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59196" y="812138"/>
            <a:ext cx="3542590" cy="5460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1676" y="698701"/>
            <a:ext cx="6497444" cy="54458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 txBox="1"/>
          <p:nvPr>
            <p:ph idx="1" type="body"/>
          </p:nvPr>
        </p:nvSpPr>
        <p:spPr>
          <a:xfrm>
            <a:off x="527999" y="1188000"/>
            <a:ext cx="11136000" cy="43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72000" spcFirstLastPara="1" rIns="720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</p:txBody>
      </p:sp>
      <p:sp>
        <p:nvSpPr>
          <p:cNvPr id="145" name="Google Shape;145;p19"/>
          <p:cNvSpPr txBox="1"/>
          <p:nvPr>
            <p:ph type="title"/>
          </p:nvPr>
        </p:nvSpPr>
        <p:spPr>
          <a:xfrm>
            <a:off x="0" y="108000"/>
            <a:ext cx="12192000" cy="460502"/>
          </a:xfrm>
          <a:prstGeom prst="rect">
            <a:avLst/>
          </a:prstGeom>
          <a:noFill/>
          <a:ln cap="flat" cmpd="sng" w="12700">
            <a:solidFill>
              <a:srgbClr val="15213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6000" lIns="576000" spcFirstLastPara="1" rIns="396000" wrap="square" tIns="360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ckwell"/>
              <a:buNone/>
            </a:pPr>
            <a:r>
              <a:rPr lang="it-IT"/>
              <a:t>As rank table</a:t>
            </a:r>
            <a:endParaRPr/>
          </a:p>
        </p:txBody>
      </p:sp>
      <p:sp>
        <p:nvSpPr>
          <p:cNvPr id="146" name="Google Shape;146;p19"/>
          <p:cNvSpPr txBox="1"/>
          <p:nvPr>
            <p:ph idx="11" type="ftr"/>
          </p:nvPr>
        </p:nvSpPr>
        <p:spPr>
          <a:xfrm>
            <a:off x="95998" y="6444000"/>
            <a:ext cx="9720000" cy="360000"/>
          </a:xfrm>
          <a:prstGeom prst="rect">
            <a:avLst/>
          </a:prstGeom>
          <a:solidFill>
            <a:srgbClr val="CCE402">
              <a:alpha val="8470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Peering - informazioni operative, controllo e manutenzione</a:t>
            </a:r>
            <a:endParaRPr/>
          </a:p>
        </p:txBody>
      </p:sp>
      <p:sp>
        <p:nvSpPr>
          <p:cNvPr id="147" name="Google Shape;147;p19"/>
          <p:cNvSpPr txBox="1"/>
          <p:nvPr>
            <p:ph idx="12" type="sldNum"/>
          </p:nvPr>
        </p:nvSpPr>
        <p:spPr>
          <a:xfrm>
            <a:off x="9900000" y="6444000"/>
            <a:ext cx="468000" cy="360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CCE40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id="148" name="Google Shape;14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157" y="554008"/>
            <a:ext cx="11069842" cy="57175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0"/>
          <p:cNvSpPr txBox="1"/>
          <p:nvPr>
            <p:ph idx="1" type="body"/>
          </p:nvPr>
        </p:nvSpPr>
        <p:spPr>
          <a:xfrm>
            <a:off x="527999" y="1188000"/>
            <a:ext cx="11136000" cy="43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72000" spcFirstLastPara="1" rIns="720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</p:txBody>
      </p:sp>
      <p:sp>
        <p:nvSpPr>
          <p:cNvPr id="154" name="Google Shape;154;p20"/>
          <p:cNvSpPr txBox="1"/>
          <p:nvPr>
            <p:ph type="title"/>
          </p:nvPr>
        </p:nvSpPr>
        <p:spPr>
          <a:xfrm>
            <a:off x="0" y="108000"/>
            <a:ext cx="12192000" cy="460502"/>
          </a:xfrm>
          <a:prstGeom prst="rect">
            <a:avLst/>
          </a:prstGeom>
          <a:noFill/>
          <a:ln cap="flat" cmpd="sng" w="12700">
            <a:solidFill>
              <a:srgbClr val="15213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6000" lIns="576000" spcFirstLastPara="1" rIns="396000" wrap="square" tIns="360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ckwell"/>
              <a:buNone/>
            </a:pPr>
            <a:r>
              <a:rPr lang="it-IT"/>
              <a:t>PeeringDB</a:t>
            </a:r>
            <a:endParaRPr/>
          </a:p>
        </p:txBody>
      </p:sp>
      <p:sp>
        <p:nvSpPr>
          <p:cNvPr id="155" name="Google Shape;155;p20"/>
          <p:cNvSpPr txBox="1"/>
          <p:nvPr>
            <p:ph idx="11" type="ftr"/>
          </p:nvPr>
        </p:nvSpPr>
        <p:spPr>
          <a:xfrm>
            <a:off x="95998" y="6444000"/>
            <a:ext cx="9720000" cy="360000"/>
          </a:xfrm>
          <a:prstGeom prst="rect">
            <a:avLst/>
          </a:prstGeom>
          <a:solidFill>
            <a:srgbClr val="CCE402">
              <a:alpha val="8470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Peering - informazioni operative, controllo e manutenzione</a:t>
            </a:r>
            <a:endParaRPr/>
          </a:p>
        </p:txBody>
      </p:sp>
      <p:sp>
        <p:nvSpPr>
          <p:cNvPr id="156" name="Google Shape;156;p20"/>
          <p:cNvSpPr txBox="1"/>
          <p:nvPr>
            <p:ph idx="12" type="sldNum"/>
          </p:nvPr>
        </p:nvSpPr>
        <p:spPr>
          <a:xfrm>
            <a:off x="9900000" y="6444000"/>
            <a:ext cx="468000" cy="360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CCE40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id="157" name="Google Shape;15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0880" y="585314"/>
            <a:ext cx="10174844" cy="56873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1"/>
          <p:cNvSpPr txBox="1"/>
          <p:nvPr>
            <p:ph idx="1" type="body"/>
          </p:nvPr>
        </p:nvSpPr>
        <p:spPr>
          <a:xfrm>
            <a:off x="527999" y="1188000"/>
            <a:ext cx="11136000" cy="43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72000" spcFirstLastPara="1" rIns="72000" wrap="square" tIns="45700">
            <a:norm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it-IT"/>
              <a:t>Nel tempo avvengono vari eventi che riguardano il traffico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it-IT"/>
              <a:t>Su alcuni abbiamo strumenti di osservazione e se necessario possiamo porre rimedio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it-IT"/>
              <a:t>Generalmente i contatti con i peer funzionano e le segnalazioni vengono prese in carico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it-IT"/>
              <a:t>È tutto più difficile se la segnalazione viene inviata ad un AS non-peer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it-IT"/>
              <a:t>Su alcuni eventi non possiamo fare nulla o quasi (non abbiamo modi per influenzare le scelte sul traffico)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it-IT"/>
              <a:t>Nelle slide seguenti faremo insieme alcune ipotesi</a:t>
            </a:r>
            <a:endParaRPr/>
          </a:p>
        </p:txBody>
      </p:sp>
      <p:sp>
        <p:nvSpPr>
          <p:cNvPr id="163" name="Google Shape;163;p21"/>
          <p:cNvSpPr txBox="1"/>
          <p:nvPr>
            <p:ph type="title"/>
          </p:nvPr>
        </p:nvSpPr>
        <p:spPr>
          <a:xfrm>
            <a:off x="0" y="108000"/>
            <a:ext cx="12192000" cy="460502"/>
          </a:xfrm>
          <a:prstGeom prst="rect">
            <a:avLst/>
          </a:prstGeom>
          <a:noFill/>
          <a:ln cap="flat" cmpd="sng" w="12700">
            <a:solidFill>
              <a:srgbClr val="15213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6000" lIns="576000" spcFirstLastPara="1" rIns="396000" wrap="square" tIns="360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ckwell"/>
              <a:buNone/>
            </a:pPr>
            <a:r>
              <a:rPr lang="it-IT"/>
              <a:t>Eventi, osservazione, diagnosi</a:t>
            </a:r>
            <a:endParaRPr/>
          </a:p>
        </p:txBody>
      </p:sp>
      <p:sp>
        <p:nvSpPr>
          <p:cNvPr id="164" name="Google Shape;164;p21"/>
          <p:cNvSpPr txBox="1"/>
          <p:nvPr>
            <p:ph idx="11" type="ftr"/>
          </p:nvPr>
        </p:nvSpPr>
        <p:spPr>
          <a:xfrm>
            <a:off x="95998" y="6444000"/>
            <a:ext cx="9720000" cy="360000"/>
          </a:xfrm>
          <a:prstGeom prst="rect">
            <a:avLst/>
          </a:prstGeom>
          <a:solidFill>
            <a:srgbClr val="CCE402">
              <a:alpha val="8470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Peering - informazioni operative, controllo e manutenzione</a:t>
            </a:r>
            <a:endParaRPr/>
          </a:p>
        </p:txBody>
      </p:sp>
      <p:sp>
        <p:nvSpPr>
          <p:cNvPr id="165" name="Google Shape;165;p21"/>
          <p:cNvSpPr txBox="1"/>
          <p:nvPr>
            <p:ph idx="12" type="sldNum"/>
          </p:nvPr>
        </p:nvSpPr>
        <p:spPr>
          <a:xfrm>
            <a:off x="9900000" y="6444000"/>
            <a:ext cx="468000" cy="360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CCE40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2"/>
          <p:cNvSpPr txBox="1"/>
          <p:nvPr>
            <p:ph idx="1" type="body"/>
          </p:nvPr>
        </p:nvSpPr>
        <p:spPr>
          <a:xfrm>
            <a:off x="527999" y="1188000"/>
            <a:ext cx="11136000" cy="43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72000" spcFirstLastPara="1" rIns="720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</p:txBody>
      </p:sp>
      <p:sp>
        <p:nvSpPr>
          <p:cNvPr id="171" name="Google Shape;171;p22"/>
          <p:cNvSpPr txBox="1"/>
          <p:nvPr>
            <p:ph type="title"/>
          </p:nvPr>
        </p:nvSpPr>
        <p:spPr>
          <a:xfrm>
            <a:off x="0" y="108000"/>
            <a:ext cx="12192000" cy="460502"/>
          </a:xfrm>
          <a:prstGeom prst="rect">
            <a:avLst/>
          </a:prstGeom>
          <a:noFill/>
          <a:ln cap="flat" cmpd="sng" w="12700">
            <a:solidFill>
              <a:srgbClr val="15213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6000" lIns="576000" spcFirstLastPara="1" rIns="396000" wrap="square" tIns="360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ckwell"/>
              <a:buNone/>
            </a:pPr>
            <a:r>
              <a:rPr lang="it-IT"/>
              <a:t>GINS AsTracker</a:t>
            </a:r>
            <a:endParaRPr/>
          </a:p>
        </p:txBody>
      </p:sp>
      <p:pic>
        <p:nvPicPr>
          <p:cNvPr id="172" name="Google Shape;172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137" y="837247"/>
            <a:ext cx="12192000" cy="5054177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2"/>
          <p:cNvSpPr txBox="1"/>
          <p:nvPr>
            <p:ph idx="11" type="ftr"/>
          </p:nvPr>
        </p:nvSpPr>
        <p:spPr>
          <a:xfrm>
            <a:off x="95998" y="6444000"/>
            <a:ext cx="9720000" cy="360000"/>
          </a:xfrm>
          <a:prstGeom prst="rect">
            <a:avLst/>
          </a:prstGeom>
          <a:solidFill>
            <a:srgbClr val="CCE402">
              <a:alpha val="8470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Peering - informazioni operative, controllo e manutenzione</a:t>
            </a:r>
            <a:endParaRPr/>
          </a:p>
        </p:txBody>
      </p:sp>
      <p:sp>
        <p:nvSpPr>
          <p:cNvPr id="174" name="Google Shape;174;p22"/>
          <p:cNvSpPr txBox="1"/>
          <p:nvPr>
            <p:ph idx="12" type="sldNum"/>
          </p:nvPr>
        </p:nvSpPr>
        <p:spPr>
          <a:xfrm>
            <a:off x="9900000" y="6444000"/>
            <a:ext cx="468000" cy="360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CCE40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3"/>
          <p:cNvSpPr txBox="1"/>
          <p:nvPr>
            <p:ph idx="1" type="body"/>
          </p:nvPr>
        </p:nvSpPr>
        <p:spPr>
          <a:xfrm>
            <a:off x="6168188" y="138615"/>
            <a:ext cx="5869202" cy="302970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72000" spcFirstLastPara="1" rIns="72000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it-IT" sz="1000">
                <a:solidFill>
                  <a:schemeClr val="lt1"/>
                </a:solidFill>
              </a:rPr>
              <a:t>marletta@re1.rm02-re0&gt; show route aspath-regex .*29447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it-IT" sz="1000">
                <a:solidFill>
                  <a:schemeClr val="lt1"/>
                </a:solidFill>
              </a:rPr>
              <a:t>inet.0: 939359 destinations, 4263195 routes (938947 active, 198176 holddown, 1716 hidden)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it-IT" sz="1000">
                <a:solidFill>
                  <a:schemeClr val="lt1"/>
                </a:solidFill>
              </a:rPr>
              <a:t>+ = Active Route, - = Last Active, * = Both</a:t>
            </a:r>
            <a:endParaRPr sz="1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it-IT" sz="1000">
                <a:solidFill>
                  <a:schemeClr val="lt1"/>
                </a:solidFill>
              </a:rPr>
              <a:t>37.160.0.0/14      *[BGP/170] 23:24:35, localpref 240, from 193.201.28.60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it-IT" sz="1000">
                <a:solidFill>
                  <a:schemeClr val="lt1"/>
                </a:solidFill>
              </a:rPr>
              <a:t>                      AS path: 29447 I, validation-state: unverified</a:t>
            </a:r>
            <a:endParaRPr sz="1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it-IT" sz="1000">
                <a:solidFill>
                  <a:schemeClr val="lt1"/>
                </a:solidFill>
              </a:rPr>
              <a:t>                    &gt;  to 193.201.28.45 via ae59.11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it-IT" sz="1000">
                <a:solidFill>
                  <a:schemeClr val="lt1"/>
                </a:solidFill>
              </a:rPr>
              <a:t>                    [BGP/170] 23:24:35, localpref 240, from 193.201.28.102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it-IT" sz="1000">
                <a:solidFill>
                  <a:schemeClr val="lt1"/>
                </a:solidFill>
              </a:rPr>
              <a:t>                      AS path: 29447 I, validation-state: unverified</a:t>
            </a:r>
            <a:endParaRPr sz="1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it-IT" sz="1000">
                <a:solidFill>
                  <a:schemeClr val="lt1"/>
                </a:solidFill>
              </a:rPr>
              <a:t>                    &gt;  to 193.201.28.45 via ae59.11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it-IT" sz="1000">
                <a:solidFill>
                  <a:schemeClr val="lt1"/>
                </a:solidFill>
              </a:rPr>
              <a:t>                    [BGP/170] 1w0d 01:02:56, MED 100, localpref 240, from 185.191.182.1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it-IT" sz="1000">
                <a:solidFill>
                  <a:schemeClr val="lt1"/>
                </a:solidFill>
              </a:rPr>
              <a:t>                      AS path: 29447 29447 I, validation-state: unverified</a:t>
            </a:r>
            <a:endParaRPr sz="1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it-IT" sz="1000">
                <a:solidFill>
                  <a:schemeClr val="lt1"/>
                </a:solidFill>
              </a:rPr>
              <a:t>                    &gt;  to 185.191.181.79 via ae13.1, Push 5011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it-IT" sz="1000">
                <a:solidFill>
                  <a:schemeClr val="lt1"/>
                </a:solidFill>
              </a:rPr>
              <a:t>                       to 185.191.181.70 via ae0.1, Push 5011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it-IT" sz="1000">
                <a:solidFill>
                  <a:schemeClr val="lt1"/>
                </a:solidFill>
              </a:rPr>
              <a:t>                    [BGP/170] 1w0d 01:02:56, MED 100, localpref 240, from 185.191.182.2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it-IT" sz="1000">
                <a:solidFill>
                  <a:schemeClr val="lt1"/>
                </a:solidFill>
              </a:rPr>
              <a:t>                      AS path: 29447 29447 I, validation-state: unverified</a:t>
            </a:r>
            <a:endParaRPr sz="1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it-IT" sz="1000">
                <a:solidFill>
                  <a:schemeClr val="lt1"/>
                </a:solidFill>
              </a:rPr>
              <a:t>                    &gt;  to 185.191.181.79 via ae13.1, Push 5011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it-IT" sz="1000">
                <a:solidFill>
                  <a:schemeClr val="lt1"/>
                </a:solidFill>
              </a:rPr>
              <a:t>                       to 185.191.181.70 via ae0.1, Push 5011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it-IT" sz="1000">
                <a:solidFill>
                  <a:schemeClr val="lt1"/>
                </a:solidFill>
              </a:rPr>
              <a:t>                    [BGP/170] 1w0d 01:02:56, MED 100, localpref 240, from 185.191.182.3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it-IT" sz="1000">
                <a:solidFill>
                  <a:schemeClr val="lt1"/>
                </a:solidFill>
              </a:rPr>
              <a:t>                      AS path: 29447 29447 I, validation-state: unverified</a:t>
            </a:r>
            <a:endParaRPr sz="1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it-IT" sz="1000">
                <a:solidFill>
                  <a:schemeClr val="lt1"/>
                </a:solidFill>
              </a:rPr>
              <a:t>                    &gt;  to 185.191.181.79 via ae13.1, Push 5011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it-IT" sz="1000">
                <a:solidFill>
                  <a:schemeClr val="lt1"/>
                </a:solidFill>
              </a:rPr>
              <a:t>                       to 185.191.181.70 via ae0.1, Push 5011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it-IT" sz="1000">
                <a:solidFill>
                  <a:schemeClr val="lt1"/>
                </a:solidFill>
              </a:rPr>
              <a:t>                    [BGP/170] 4d 18:36:28, MED 27060, localpref 100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it-IT" sz="1000">
                <a:solidFill>
                  <a:schemeClr val="lt1"/>
                </a:solidFill>
              </a:rPr>
              <a:t>                      AS path: 174 29447 29447 29447 I, validation-state: unverified</a:t>
            </a:r>
            <a:endParaRPr sz="1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it-IT" sz="1000">
                <a:solidFill>
                  <a:schemeClr val="lt1"/>
                </a:solidFill>
              </a:rPr>
              <a:t>                    &gt;  to 149.6.22.73 via et-1/1/8.0</a:t>
            </a:r>
            <a:endParaRPr/>
          </a:p>
        </p:txBody>
      </p:sp>
      <p:sp>
        <p:nvSpPr>
          <p:cNvPr id="180" name="Google Shape;180;p23"/>
          <p:cNvSpPr txBox="1"/>
          <p:nvPr>
            <p:ph type="title"/>
          </p:nvPr>
        </p:nvSpPr>
        <p:spPr>
          <a:xfrm>
            <a:off x="0" y="108000"/>
            <a:ext cx="12192000" cy="460502"/>
          </a:xfrm>
          <a:prstGeom prst="rect">
            <a:avLst/>
          </a:prstGeom>
          <a:noFill/>
          <a:ln cap="flat" cmpd="sng" w="12700">
            <a:solidFill>
              <a:srgbClr val="15213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6000" lIns="576000" spcFirstLastPara="1" rIns="396000" wrap="square" tIns="360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ckwell"/>
              <a:buNone/>
            </a:pPr>
            <a:r>
              <a:rPr lang="it-IT"/>
              <a:t>Iliad AS29447</a:t>
            </a:r>
            <a:endParaRPr/>
          </a:p>
        </p:txBody>
      </p:sp>
      <p:pic>
        <p:nvPicPr>
          <p:cNvPr id="181" name="Google Shape;181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609" y="1564669"/>
            <a:ext cx="5742688" cy="4612294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3"/>
          <p:cNvSpPr txBox="1"/>
          <p:nvPr/>
        </p:nvSpPr>
        <p:spPr>
          <a:xfrm>
            <a:off x="6168189" y="3280611"/>
            <a:ext cx="5869202" cy="343877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b="0" i="0" lang="it-IT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marletta@re1.mi02-re0&gt; show route aspath-regex .*29447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b="0" i="0" lang="it-IT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inet.0: 939935 destinations, 4462425 routes (938909 active, 190691 holddown, 428132 hidden)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b="0" i="0" lang="it-IT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+ = Active Route, - = Last Active, * = Both</a:t>
            </a:r>
            <a:endParaRPr b="0" i="0" sz="1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b="0" i="0" lang="it-IT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37.160.0.0/14      *[BGP/170] 23:18:08, localpref 240, from 185.191.182.1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b="0" i="0" lang="it-IT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          AS path: 29447 I, validation-state: unverified</a:t>
            </a:r>
            <a:endParaRPr b="0" i="0" sz="1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b="0" i="0" lang="it-IT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        &gt;  to 185.191.180.56 via ae12.1, Push 5012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b="0" i="0" lang="it-IT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           to 185.191.181.68 via ae11.1, Push 5012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b="0" i="0" lang="it-IT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        [BGP/170] 23:18:08, localpref 240, from 185.191.182.2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b="0" i="0" lang="it-IT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          AS path: 29447 I, validation-state: unverified</a:t>
            </a:r>
            <a:endParaRPr b="0" i="0" sz="1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b="0" i="0" lang="it-IT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        &gt;  to 185.191.180.56 via ae12.1, Push 5012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b="0" i="0" lang="it-IT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           to 185.191.181.68 via ae11.1, Push 5012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b="0" i="0" lang="it-IT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        [BGP/170] 23:18:08, localpref 240, from 185.191.182.3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b="0" i="0" lang="it-IT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          AS path: 29447 I, validation-state: unverified</a:t>
            </a:r>
            <a:endParaRPr b="0" i="0" sz="1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b="0" i="0" lang="it-IT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        &gt;  to 185.191.180.56 via ae12.1, Push 5012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b="0" i="0" lang="it-IT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           to 185.191.181.68 via ae11.1, Push 5012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b="0" i="0" lang="it-IT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        [BGP/170] 1w0d 00:56:30, MED 100, localpref 240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b="0" i="0" lang="it-IT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          AS path: 29447 29447 I, validation-state: unverified</a:t>
            </a:r>
            <a:endParaRPr b="0" i="0" sz="1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b="0" i="0" lang="it-IT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        &gt;  to 217.29.66.107 via ae60.100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b="0" i="0" lang="it-IT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        [BGP/170] 5w5d 18:29:48, localpref 240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b="0" i="0" lang="it-IT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          AS path: 21320 12322 29447 I, validation-state: unverified</a:t>
            </a:r>
            <a:endParaRPr b="0" i="0" sz="1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b="0" i="0" lang="it-IT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        &gt;  to 83.97.88.221 via ae62.333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b="0" i="0" lang="it-IT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        [BGP/170] 1w0d 00:56:15, MED 100, localpref 240, from 217.29.66.253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b="0" i="0" lang="it-IT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          AS path: 29447 29447 29447 29447 29447 29447 I, validation-state: unverified</a:t>
            </a:r>
            <a:endParaRPr b="0" i="0" sz="1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b="0" i="0" lang="it-IT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        &gt;  to 217.29.66.107 via ae60.100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b="0" i="0" lang="it-IT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        [BGP/170] 1w0d 00:56:15, MED 100, localpref 240, from 217.29.66.254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b="0" i="0" lang="it-IT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          AS path: 29447 29447 29447 29447 29447 29447 I, validation-state: unverified</a:t>
            </a:r>
            <a:endParaRPr b="0" i="0" sz="1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b="0" i="0" lang="it-IT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        &gt;  to 217.29.66.107 via ae60.100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b="0" i="0" lang="it-IT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        [BGP/170] 5w5d 21:59:26, localpref 100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b="0" i="0" lang="it-IT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          AS path: 1299 29447 29447 29447 I, validation-state: unverified</a:t>
            </a:r>
            <a:endParaRPr b="0" i="0" sz="1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b="0" i="0" lang="it-IT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        &gt;  to 62.115.35.148 via ae59.0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3"/>
          <p:cNvSpPr txBox="1"/>
          <p:nvPr>
            <p:ph idx="11" type="ftr"/>
          </p:nvPr>
        </p:nvSpPr>
        <p:spPr>
          <a:xfrm>
            <a:off x="95998" y="6444000"/>
            <a:ext cx="9720000" cy="360000"/>
          </a:xfrm>
          <a:prstGeom prst="rect">
            <a:avLst/>
          </a:prstGeom>
          <a:solidFill>
            <a:srgbClr val="CCE402">
              <a:alpha val="8470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Peering - informazioni operative, controllo e manutenzione</a:t>
            </a:r>
            <a:endParaRPr/>
          </a:p>
        </p:txBody>
      </p:sp>
      <p:sp>
        <p:nvSpPr>
          <p:cNvPr id="184" name="Google Shape;184;p23"/>
          <p:cNvSpPr txBox="1"/>
          <p:nvPr>
            <p:ph idx="12" type="sldNum"/>
          </p:nvPr>
        </p:nvSpPr>
        <p:spPr>
          <a:xfrm>
            <a:off x="9900000" y="6444000"/>
            <a:ext cx="468000" cy="360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CCE40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4"/>
          <p:cNvSpPr txBox="1"/>
          <p:nvPr>
            <p:ph idx="1" type="body"/>
          </p:nvPr>
        </p:nvSpPr>
        <p:spPr>
          <a:xfrm>
            <a:off x="6545178" y="1825625"/>
            <a:ext cx="4808621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72000" spcFirstLastPara="1" rIns="720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it-IT"/>
              <a:t>In questo caso c’è poco da fare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it-IT"/>
              <a:t>Probabilmente il cluster della CDN Cloudflare è andato in overflow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it-IT"/>
              <a:t>Il path di consegna del traffico non può essere influenzato da GARR</a:t>
            </a:r>
            <a:endParaRPr/>
          </a:p>
        </p:txBody>
      </p:sp>
      <p:sp>
        <p:nvSpPr>
          <p:cNvPr id="190" name="Google Shape;190;p24"/>
          <p:cNvSpPr txBox="1"/>
          <p:nvPr>
            <p:ph type="title"/>
          </p:nvPr>
        </p:nvSpPr>
        <p:spPr>
          <a:xfrm>
            <a:off x="0" y="108000"/>
            <a:ext cx="12192000" cy="460502"/>
          </a:xfrm>
          <a:prstGeom prst="rect">
            <a:avLst/>
          </a:prstGeom>
          <a:noFill/>
          <a:ln cap="flat" cmpd="sng" w="12700">
            <a:solidFill>
              <a:srgbClr val="15213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6000" lIns="576000" spcFirstLastPara="1" rIns="396000" wrap="square" tIns="360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ckwell"/>
              <a:buNone/>
            </a:pPr>
            <a:r>
              <a:rPr lang="it-IT"/>
              <a:t>Cloudflare AS13335</a:t>
            </a:r>
            <a:endParaRPr/>
          </a:p>
        </p:txBody>
      </p:sp>
      <p:pic>
        <p:nvPicPr>
          <p:cNvPr id="191" name="Google Shape;191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4326" y="1500725"/>
            <a:ext cx="6015969" cy="2397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4348" y="3951390"/>
            <a:ext cx="6015969" cy="2360509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4"/>
          <p:cNvSpPr txBox="1"/>
          <p:nvPr>
            <p:ph idx="11" type="ftr"/>
          </p:nvPr>
        </p:nvSpPr>
        <p:spPr>
          <a:xfrm>
            <a:off x="95998" y="6444000"/>
            <a:ext cx="9720000" cy="360000"/>
          </a:xfrm>
          <a:prstGeom prst="rect">
            <a:avLst/>
          </a:prstGeom>
          <a:solidFill>
            <a:srgbClr val="CCE402">
              <a:alpha val="8470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Peering - informazioni operative, controllo e manutenzione</a:t>
            </a:r>
            <a:endParaRPr/>
          </a:p>
        </p:txBody>
      </p:sp>
      <p:sp>
        <p:nvSpPr>
          <p:cNvPr id="194" name="Google Shape;194;p24"/>
          <p:cNvSpPr txBox="1"/>
          <p:nvPr>
            <p:ph idx="12" type="sldNum"/>
          </p:nvPr>
        </p:nvSpPr>
        <p:spPr>
          <a:xfrm>
            <a:off x="9900000" y="6444000"/>
            <a:ext cx="468000" cy="360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CCE40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type="title"/>
          </p:nvPr>
        </p:nvSpPr>
        <p:spPr>
          <a:xfrm>
            <a:off x="831851" y="1958501"/>
            <a:ext cx="10515600" cy="1568497"/>
          </a:xfrm>
          <a:prstGeom prst="rect">
            <a:avLst/>
          </a:prstGeom>
          <a:noFill/>
          <a:ln cap="flat" cmpd="sng" w="9525">
            <a:solidFill>
              <a:srgbClr val="B4E40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36000" lIns="108000" spcFirstLastPara="1" rIns="108000" wrap="square" tIns="360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Rockwell"/>
              <a:buNone/>
            </a:pPr>
            <a:r>
              <a:rPr lang="it-IT"/>
              <a:t>Sezione 1</a:t>
            </a:r>
            <a:endParaRPr/>
          </a:p>
        </p:txBody>
      </p:sp>
      <p:sp>
        <p:nvSpPr>
          <p:cNvPr id="43" name="Google Shape;43;p7"/>
          <p:cNvSpPr txBox="1"/>
          <p:nvPr>
            <p:ph idx="1" type="body"/>
          </p:nvPr>
        </p:nvSpPr>
        <p:spPr>
          <a:xfrm>
            <a:off x="831851" y="3592629"/>
            <a:ext cx="10515600" cy="10168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1800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E402"/>
              </a:buClr>
              <a:buSzPts val="2400"/>
              <a:buNone/>
            </a:pPr>
            <a:r>
              <a:rPr lang="it-IT"/>
              <a:t>Peering: definizioni   </a:t>
            </a:r>
            <a:endParaRPr/>
          </a:p>
        </p:txBody>
      </p:sp>
      <p:sp>
        <p:nvSpPr>
          <p:cNvPr id="44" name="Google Shape;44;p7"/>
          <p:cNvSpPr txBox="1"/>
          <p:nvPr>
            <p:ph idx="11" type="ftr"/>
          </p:nvPr>
        </p:nvSpPr>
        <p:spPr>
          <a:xfrm>
            <a:off x="831851" y="6408110"/>
            <a:ext cx="4384727" cy="261610"/>
          </a:xfrm>
          <a:prstGeom prst="rect">
            <a:avLst/>
          </a:prstGeom>
          <a:solidFill>
            <a:srgbClr val="152139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Peering - informazioni operative, controllo e manutenzione</a:t>
            </a:r>
            <a:endParaRPr/>
          </a:p>
        </p:txBody>
      </p:sp>
      <p:sp>
        <p:nvSpPr>
          <p:cNvPr id="45" name="Google Shape;45;p7"/>
          <p:cNvSpPr txBox="1"/>
          <p:nvPr>
            <p:ph idx="4294967295" type="sldNum"/>
          </p:nvPr>
        </p:nvSpPr>
        <p:spPr>
          <a:xfrm>
            <a:off x="11723688" y="6443663"/>
            <a:ext cx="468312" cy="360362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CCE40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2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0158" y="834254"/>
            <a:ext cx="6660402" cy="534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5"/>
          <p:cNvSpPr txBox="1"/>
          <p:nvPr>
            <p:ph type="title"/>
          </p:nvPr>
        </p:nvSpPr>
        <p:spPr>
          <a:xfrm>
            <a:off x="0" y="108000"/>
            <a:ext cx="12192000" cy="460502"/>
          </a:xfrm>
          <a:prstGeom prst="rect">
            <a:avLst/>
          </a:prstGeom>
          <a:noFill/>
          <a:ln cap="flat" cmpd="sng" w="12700">
            <a:solidFill>
              <a:srgbClr val="15213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6000" lIns="576000" spcFirstLastPara="1" rIns="396000" wrap="square" tIns="360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ckwell"/>
              <a:buNone/>
            </a:pPr>
            <a:r>
              <a:rPr lang="it-IT"/>
              <a:t>Apple AS6185 </a:t>
            </a:r>
            <a:endParaRPr/>
          </a:p>
        </p:txBody>
      </p:sp>
      <p:sp>
        <p:nvSpPr>
          <p:cNvPr id="201" name="Google Shape;201;p25"/>
          <p:cNvSpPr txBox="1"/>
          <p:nvPr>
            <p:ph idx="11" type="ftr"/>
          </p:nvPr>
        </p:nvSpPr>
        <p:spPr>
          <a:xfrm>
            <a:off x="95998" y="6444000"/>
            <a:ext cx="9720000" cy="360000"/>
          </a:xfrm>
          <a:prstGeom prst="rect">
            <a:avLst/>
          </a:prstGeom>
          <a:solidFill>
            <a:srgbClr val="CCE402">
              <a:alpha val="8470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Peering - informazioni operative, controllo e manutenzione</a:t>
            </a:r>
            <a:endParaRPr/>
          </a:p>
        </p:txBody>
      </p:sp>
      <p:sp>
        <p:nvSpPr>
          <p:cNvPr id="202" name="Google Shape;202;p25"/>
          <p:cNvSpPr txBox="1"/>
          <p:nvPr>
            <p:ph idx="12" type="sldNum"/>
          </p:nvPr>
        </p:nvSpPr>
        <p:spPr>
          <a:xfrm>
            <a:off x="9900000" y="6444000"/>
            <a:ext cx="468000" cy="360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CCE40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203" name="Google Shape;203;p25"/>
          <p:cNvSpPr txBox="1"/>
          <p:nvPr/>
        </p:nvSpPr>
        <p:spPr>
          <a:xfrm>
            <a:off x="7205578" y="1002665"/>
            <a:ext cx="4808621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72000" spcFirstLastPara="1" rIns="72000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it-IT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Update IOS settembre 2023</a:t>
            </a:r>
            <a:br>
              <a:rPr b="0" i="0" lang="it-IT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</a:br>
            <a:br>
              <a:rPr b="0" i="0" lang="it-IT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b="0" i="0" lang="it-IT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Apple distribuisce autonomamente gli update IOS tramite una sua CDN</a:t>
            </a:r>
            <a:endParaRPr b="0" i="0" sz="20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it-IT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Anche in questo caso c’è poco da fare</a:t>
            </a:r>
            <a:endParaRPr b="0" i="0" sz="20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it-IT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Il path di consegna del traffico non può essere influenzato da GARR</a:t>
            </a:r>
            <a:endParaRPr b="0" i="0" sz="20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2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5120" y="666221"/>
            <a:ext cx="4845410" cy="1554985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6"/>
          <p:cNvSpPr txBox="1"/>
          <p:nvPr>
            <p:ph type="title"/>
          </p:nvPr>
        </p:nvSpPr>
        <p:spPr>
          <a:xfrm>
            <a:off x="0" y="108000"/>
            <a:ext cx="12192000" cy="460502"/>
          </a:xfrm>
          <a:prstGeom prst="rect">
            <a:avLst/>
          </a:prstGeom>
          <a:noFill/>
          <a:ln cap="flat" cmpd="sng" w="12700">
            <a:solidFill>
              <a:srgbClr val="15213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6000" lIns="576000" spcFirstLastPara="1" rIns="396000" wrap="square" tIns="360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ckwell"/>
              <a:buNone/>
            </a:pPr>
            <a:r>
              <a:rPr lang="it-IT"/>
              <a:t>Microsoft update</a:t>
            </a:r>
            <a:endParaRPr/>
          </a:p>
        </p:txBody>
      </p:sp>
      <p:sp>
        <p:nvSpPr>
          <p:cNvPr id="210" name="Google Shape;210;p26"/>
          <p:cNvSpPr txBox="1"/>
          <p:nvPr>
            <p:ph idx="11" type="ftr"/>
          </p:nvPr>
        </p:nvSpPr>
        <p:spPr>
          <a:xfrm>
            <a:off x="95998" y="6444000"/>
            <a:ext cx="9720000" cy="360000"/>
          </a:xfrm>
          <a:prstGeom prst="rect">
            <a:avLst/>
          </a:prstGeom>
          <a:solidFill>
            <a:srgbClr val="CCE402">
              <a:alpha val="8470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Peering - informazioni operative, controllo e manutenzione</a:t>
            </a:r>
            <a:endParaRPr/>
          </a:p>
        </p:txBody>
      </p:sp>
      <p:sp>
        <p:nvSpPr>
          <p:cNvPr id="211" name="Google Shape;211;p26"/>
          <p:cNvSpPr txBox="1"/>
          <p:nvPr>
            <p:ph idx="12" type="sldNum"/>
          </p:nvPr>
        </p:nvSpPr>
        <p:spPr>
          <a:xfrm>
            <a:off x="9900000" y="6444000"/>
            <a:ext cx="468000" cy="360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CCE40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id="212" name="Google Shape;212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5120" y="2478521"/>
            <a:ext cx="4845410" cy="3965479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6"/>
          <p:cNvSpPr txBox="1"/>
          <p:nvPr/>
        </p:nvSpPr>
        <p:spPr>
          <a:xfrm>
            <a:off x="7041472" y="880745"/>
            <a:ext cx="4808621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72000" spcFirstLastPara="1" rIns="72000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it-IT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Update Windows - marzo 2024 e settembre 2023</a:t>
            </a:r>
            <a:br>
              <a:rPr b="0" i="0" lang="it-IT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</a:br>
            <a:br>
              <a:rPr b="0" i="0" lang="it-IT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b="0" i="0" lang="it-IT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Microsoft distribuisce gli update Windows tramite CDN Akamai e Edgecast/Verizon</a:t>
            </a:r>
            <a:endParaRPr b="0" i="0" sz="20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it-IT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Anche in questo caso c’è poco da fare</a:t>
            </a:r>
            <a:endParaRPr b="0" i="0" sz="20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it-IT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Il path di consegna del traffico non può essere influenzato da GARR</a:t>
            </a:r>
            <a:endParaRPr b="0" i="0" sz="20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7"/>
          <p:cNvSpPr txBox="1"/>
          <p:nvPr>
            <p:ph type="title"/>
          </p:nvPr>
        </p:nvSpPr>
        <p:spPr>
          <a:xfrm>
            <a:off x="831851" y="1958501"/>
            <a:ext cx="10515600" cy="1568497"/>
          </a:xfrm>
          <a:prstGeom prst="rect">
            <a:avLst/>
          </a:prstGeom>
          <a:noFill/>
          <a:ln cap="flat" cmpd="sng" w="9525">
            <a:solidFill>
              <a:srgbClr val="B4E40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36000" lIns="108000" spcFirstLastPara="1" rIns="108000" wrap="square" tIns="360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Rockwell"/>
              <a:buNone/>
            </a:pPr>
            <a:r>
              <a:rPr lang="it-IT"/>
              <a:t>Sezione 3</a:t>
            </a:r>
            <a:endParaRPr/>
          </a:p>
        </p:txBody>
      </p:sp>
      <p:sp>
        <p:nvSpPr>
          <p:cNvPr id="219" name="Google Shape;219;p27"/>
          <p:cNvSpPr txBox="1"/>
          <p:nvPr>
            <p:ph idx="1" type="body"/>
          </p:nvPr>
        </p:nvSpPr>
        <p:spPr>
          <a:xfrm>
            <a:off x="831851" y="3592629"/>
            <a:ext cx="10515600" cy="10168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1800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E402"/>
              </a:buClr>
              <a:buSzPts val="2400"/>
              <a:buNone/>
            </a:pPr>
            <a:r>
              <a:rPr lang="it-IT"/>
              <a:t>Peering policy e configurazioni </a:t>
            </a:r>
            <a:endParaRPr/>
          </a:p>
        </p:txBody>
      </p:sp>
      <p:sp>
        <p:nvSpPr>
          <p:cNvPr id="220" name="Google Shape;220;p27"/>
          <p:cNvSpPr txBox="1"/>
          <p:nvPr>
            <p:ph idx="11" type="ftr"/>
          </p:nvPr>
        </p:nvSpPr>
        <p:spPr>
          <a:xfrm>
            <a:off x="831851" y="6408110"/>
            <a:ext cx="4384727" cy="261610"/>
          </a:xfrm>
          <a:prstGeom prst="rect">
            <a:avLst/>
          </a:prstGeom>
          <a:solidFill>
            <a:srgbClr val="152139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Peering - informazioni operative, controllo e manutenzione</a:t>
            </a:r>
            <a:endParaRPr/>
          </a:p>
        </p:txBody>
      </p:sp>
      <p:sp>
        <p:nvSpPr>
          <p:cNvPr id="221" name="Google Shape;221;p27"/>
          <p:cNvSpPr txBox="1"/>
          <p:nvPr>
            <p:ph idx="4294967295" type="sldNum"/>
          </p:nvPr>
        </p:nvSpPr>
        <p:spPr>
          <a:xfrm>
            <a:off x="11723688" y="6443663"/>
            <a:ext cx="468312" cy="360362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CCE40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12438" y="1145813"/>
            <a:ext cx="7562571" cy="3792375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8"/>
          <p:cNvSpPr txBox="1"/>
          <p:nvPr>
            <p:ph idx="1" type="body"/>
          </p:nvPr>
        </p:nvSpPr>
        <p:spPr>
          <a:xfrm>
            <a:off x="95998" y="660616"/>
            <a:ext cx="4827694" cy="57833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72000" spcFirstLastPara="1" rIns="72000" wrap="square" tIns="45700">
            <a:normAutofit fontScale="92500" lnSpcReduction="10000"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it-IT"/>
              <a:t>Per scambiare traffico con un afferente a un IXP bisogna configurare una sessione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it-IT"/>
              <a:t>Questo crea </a:t>
            </a:r>
            <a:endParaRPr/>
          </a:p>
          <a:p>
            <a:pPr indent="-342900" lvl="1" marL="702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it-IT"/>
              <a:t>Una inefficienza per chi è già collegato</a:t>
            </a:r>
            <a:endParaRPr/>
          </a:p>
          <a:p>
            <a:pPr indent="-342900" lvl="1" marL="702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it-IT"/>
              <a:t>Un ritardo per chi si collega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it-IT"/>
              <a:t>Per ovviare a questo problema esistono i </a:t>
            </a:r>
            <a:r>
              <a:rPr b="1" lang="it-IT" u="sng"/>
              <a:t>route server</a:t>
            </a:r>
            <a:r>
              <a:rPr lang="it-IT"/>
              <a:t>. È un software in esecuzione su un server x86 che riceve, filtra e rilancia i messaggi BGP</a:t>
            </a:r>
            <a:endParaRPr/>
          </a:p>
          <a:p>
            <a:pPr indent="-342900" lvl="1" marL="702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it-IT"/>
              <a:t>Riceve, facendo peering con gli afferenti</a:t>
            </a:r>
            <a:endParaRPr/>
          </a:p>
          <a:p>
            <a:pPr indent="-342900" lvl="1" marL="702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it-IT"/>
              <a:t>Filtra, su base IRRDB e RPKI</a:t>
            </a:r>
            <a:endParaRPr/>
          </a:p>
          <a:p>
            <a:pPr indent="-342900" lvl="1" marL="702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it-IT"/>
              <a:t>Rilancia agli altri afferenti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it-IT"/>
              <a:t>Collegandosi al route server il nuovo entrante fa immediatamente peering con tutti i già afferenti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it-IT"/>
              <a:t>Collegarsi al route server vuol dire avere una </a:t>
            </a:r>
            <a:r>
              <a:rPr b="1" lang="it-IT" u="sng"/>
              <a:t>open peering policy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228" name="Google Shape;228;p28"/>
          <p:cNvSpPr txBox="1"/>
          <p:nvPr>
            <p:ph type="title"/>
          </p:nvPr>
        </p:nvSpPr>
        <p:spPr>
          <a:xfrm>
            <a:off x="0" y="108000"/>
            <a:ext cx="12192000" cy="460502"/>
          </a:xfrm>
          <a:prstGeom prst="rect">
            <a:avLst/>
          </a:prstGeom>
          <a:noFill/>
          <a:ln cap="flat" cmpd="sng" w="12700">
            <a:solidFill>
              <a:srgbClr val="15213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6000" lIns="576000" spcFirstLastPara="1" rIns="396000" wrap="square" tIns="360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ckwell"/>
              <a:buNone/>
            </a:pPr>
            <a:r>
              <a:rPr lang="it-IT"/>
              <a:t>IXP Route server</a:t>
            </a:r>
            <a:endParaRPr/>
          </a:p>
        </p:txBody>
      </p:sp>
      <p:sp>
        <p:nvSpPr>
          <p:cNvPr id="229" name="Google Shape;229;p28"/>
          <p:cNvSpPr txBox="1"/>
          <p:nvPr>
            <p:ph idx="11" type="ftr"/>
          </p:nvPr>
        </p:nvSpPr>
        <p:spPr>
          <a:xfrm>
            <a:off x="95998" y="6444000"/>
            <a:ext cx="9720000" cy="360000"/>
          </a:xfrm>
          <a:prstGeom prst="rect">
            <a:avLst/>
          </a:prstGeom>
          <a:solidFill>
            <a:srgbClr val="CCE402">
              <a:alpha val="8470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Peering - informazioni operative, controllo e manutenzione</a:t>
            </a:r>
            <a:endParaRPr/>
          </a:p>
        </p:txBody>
      </p:sp>
      <p:sp>
        <p:nvSpPr>
          <p:cNvPr id="230" name="Google Shape;230;p28"/>
          <p:cNvSpPr txBox="1"/>
          <p:nvPr>
            <p:ph idx="12" type="sldNum"/>
          </p:nvPr>
        </p:nvSpPr>
        <p:spPr>
          <a:xfrm>
            <a:off x="9900000" y="6444000"/>
            <a:ext cx="468000" cy="360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CCE40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231" name="Google Shape;231;p28"/>
          <p:cNvSpPr/>
          <p:nvPr/>
        </p:nvSpPr>
        <p:spPr>
          <a:xfrm>
            <a:off x="5345724" y="5065856"/>
            <a:ext cx="6096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it-IT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RFC7947: Internet Exchange BGP Route Server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it-IT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RFC7948: Internet Exchange BGP Route Server Operations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9"/>
          <p:cNvSpPr txBox="1"/>
          <p:nvPr>
            <p:ph idx="1" type="body"/>
          </p:nvPr>
        </p:nvSpPr>
        <p:spPr>
          <a:xfrm>
            <a:off x="468923" y="1187998"/>
            <a:ext cx="11332308" cy="47985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72000" spcFirstLastPara="1" rIns="72000" wrap="square" tIns="45700">
            <a:norm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lang="it-IT"/>
              <a:t>Open peering policy</a:t>
            </a:r>
            <a:r>
              <a:rPr lang="it-IT"/>
              <a:t>: è la propensione a stabilire peering con tutti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lang="it-IT"/>
              <a:t>Selective peering policy</a:t>
            </a:r>
            <a:r>
              <a:rPr lang="it-IT"/>
              <a:t>: è la propensione a stabilire peering solo a determinate condizioni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lang="it-IT"/>
              <a:t>Restrictive peering policy</a:t>
            </a:r>
            <a:r>
              <a:rPr lang="it-IT"/>
              <a:t>: è la propensione a selezionare nuovi collegamenti di peering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lang="it-IT"/>
              <a:t>No-peering</a:t>
            </a:r>
            <a:r>
              <a:rPr lang="it-IT"/>
              <a:t>: è la propensione a non stabilire relazioni di peering</a:t>
            </a:r>
            <a:endParaRPr/>
          </a:p>
          <a:p>
            <a:pPr indent="-215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it-IT"/>
              <a:t>GARR, nell’interesse dei suoi utenti, ha generalmente una politica di peering aperta, dovuta alla sua natura di operatore che amministra risorse pubbliche e che reputa fra i suoi compiti principali garantire ai suoi utenti un accesso senza vincoli a qualunque destinazione. Data anche la natura di ente pubblico della maggior parte dei suoi utenti, e data la peculiare caratteristica di simmetria trasmissiva della rete, GARR reputa fondamentale anche garantire un accesso senza vincoli alle risorse messe a disposizione dai suoi utenti.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</p:txBody>
      </p:sp>
      <p:sp>
        <p:nvSpPr>
          <p:cNvPr id="237" name="Google Shape;237;p29"/>
          <p:cNvSpPr txBox="1"/>
          <p:nvPr>
            <p:ph type="title"/>
          </p:nvPr>
        </p:nvSpPr>
        <p:spPr>
          <a:xfrm>
            <a:off x="0" y="108000"/>
            <a:ext cx="12192000" cy="460502"/>
          </a:xfrm>
          <a:prstGeom prst="rect">
            <a:avLst/>
          </a:prstGeom>
          <a:noFill/>
          <a:ln cap="flat" cmpd="sng" w="12700">
            <a:solidFill>
              <a:srgbClr val="15213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6000" lIns="576000" spcFirstLastPara="1" rIns="396000" wrap="square" tIns="360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ckwell"/>
              <a:buNone/>
            </a:pPr>
            <a:r>
              <a:rPr lang="it-IT"/>
              <a:t>Tipologie di peering policy</a:t>
            </a:r>
            <a:endParaRPr/>
          </a:p>
        </p:txBody>
      </p:sp>
      <p:sp>
        <p:nvSpPr>
          <p:cNvPr id="238" name="Google Shape;238;p29"/>
          <p:cNvSpPr txBox="1"/>
          <p:nvPr>
            <p:ph idx="11" type="ftr"/>
          </p:nvPr>
        </p:nvSpPr>
        <p:spPr>
          <a:xfrm>
            <a:off x="95998" y="6444000"/>
            <a:ext cx="9720000" cy="360000"/>
          </a:xfrm>
          <a:prstGeom prst="rect">
            <a:avLst/>
          </a:prstGeom>
          <a:solidFill>
            <a:srgbClr val="CCE402">
              <a:alpha val="8470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Peering - informazioni operative, controllo e manutenzione</a:t>
            </a:r>
            <a:endParaRPr/>
          </a:p>
        </p:txBody>
      </p:sp>
      <p:sp>
        <p:nvSpPr>
          <p:cNvPr id="239" name="Google Shape;239;p29"/>
          <p:cNvSpPr txBox="1"/>
          <p:nvPr>
            <p:ph idx="12" type="sldNum"/>
          </p:nvPr>
        </p:nvSpPr>
        <p:spPr>
          <a:xfrm>
            <a:off x="9900000" y="6444000"/>
            <a:ext cx="468000" cy="360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CCE40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0"/>
          <p:cNvSpPr txBox="1"/>
          <p:nvPr>
            <p:ph idx="1" type="body"/>
          </p:nvPr>
        </p:nvSpPr>
        <p:spPr>
          <a:xfrm>
            <a:off x="316983" y="742414"/>
            <a:ext cx="8342463" cy="744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72000" spcFirstLastPara="1" rIns="720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r>
              <a:rPr b="1" lang="it-IT" sz="1000">
                <a:latin typeface="Courier New"/>
                <a:ea typeface="Courier New"/>
                <a:cs typeface="Courier New"/>
                <a:sym typeface="Courier New"/>
              </a:rPr>
              <a:t>marletta@re1.mi02-re0&gt; show configuration protocols bgp group ebgp-peers-mix-main</a:t>
            </a:r>
            <a:endParaRPr b="1" sz="1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r>
              <a:rPr b="1" lang="it-IT" sz="1000">
                <a:latin typeface="Courier New"/>
                <a:ea typeface="Courier New"/>
                <a:cs typeface="Courier New"/>
                <a:sym typeface="Courier New"/>
              </a:rPr>
              <a:t>description "MIX (main peering sessions)";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r>
              <a:rPr b="1" lang="it-IT" sz="1000">
                <a:latin typeface="Courier New"/>
                <a:ea typeface="Courier New"/>
                <a:cs typeface="Courier New"/>
                <a:sym typeface="Courier New"/>
              </a:rPr>
              <a:t>import [ pol-peer-mix-main-import pol-reject ];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r>
              <a:rPr b="1" lang="it-IT" sz="1000">
                <a:latin typeface="Courier New"/>
                <a:ea typeface="Courier New"/>
                <a:cs typeface="Courier New"/>
                <a:sym typeface="Courier New"/>
              </a:rPr>
              <a:t>export [ pol-peer-export pol-reject ];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r>
              <a:t/>
            </a:r>
            <a:endParaRPr b="1" sz="1000"/>
          </a:p>
        </p:txBody>
      </p:sp>
      <p:sp>
        <p:nvSpPr>
          <p:cNvPr id="245" name="Google Shape;245;p30"/>
          <p:cNvSpPr txBox="1"/>
          <p:nvPr>
            <p:ph type="title"/>
          </p:nvPr>
        </p:nvSpPr>
        <p:spPr>
          <a:xfrm>
            <a:off x="0" y="108000"/>
            <a:ext cx="12192000" cy="460502"/>
          </a:xfrm>
          <a:prstGeom prst="rect">
            <a:avLst/>
          </a:prstGeom>
          <a:noFill/>
          <a:ln cap="flat" cmpd="sng" w="12700">
            <a:solidFill>
              <a:srgbClr val="15213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6000" lIns="576000" spcFirstLastPara="1" rIns="396000" wrap="square" tIns="360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ckwell"/>
              <a:buNone/>
            </a:pPr>
            <a:r>
              <a:rPr lang="it-IT"/>
              <a:t>Configurazioni /1 – export policy</a:t>
            </a:r>
            <a:endParaRPr/>
          </a:p>
        </p:txBody>
      </p:sp>
      <p:sp>
        <p:nvSpPr>
          <p:cNvPr id="246" name="Google Shape;246;p30"/>
          <p:cNvSpPr txBox="1"/>
          <p:nvPr>
            <p:ph idx="11" type="ftr"/>
          </p:nvPr>
        </p:nvSpPr>
        <p:spPr>
          <a:xfrm>
            <a:off x="95998" y="6444000"/>
            <a:ext cx="9720000" cy="360000"/>
          </a:xfrm>
          <a:prstGeom prst="rect">
            <a:avLst/>
          </a:prstGeom>
          <a:solidFill>
            <a:srgbClr val="CCE402">
              <a:alpha val="8470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Peering - informazioni operative, controllo e manutenzione</a:t>
            </a:r>
            <a:endParaRPr/>
          </a:p>
        </p:txBody>
      </p:sp>
      <p:sp>
        <p:nvSpPr>
          <p:cNvPr id="247" name="Google Shape;247;p30"/>
          <p:cNvSpPr txBox="1"/>
          <p:nvPr>
            <p:ph idx="12" type="sldNum"/>
          </p:nvPr>
        </p:nvSpPr>
        <p:spPr>
          <a:xfrm>
            <a:off x="9900000" y="6444000"/>
            <a:ext cx="468000" cy="360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CCE40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248" name="Google Shape;248;p30"/>
          <p:cNvSpPr txBox="1"/>
          <p:nvPr/>
        </p:nvSpPr>
        <p:spPr>
          <a:xfrm>
            <a:off x="316983" y="1763635"/>
            <a:ext cx="7032694" cy="47089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marletta@re1.mi02-re0&gt; show configuration policy-options policy-statement pol-peer-export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term garr-aggregate {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from {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protocol [ bgp aggregate ];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community comm-user-aggregate;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then accept;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term garr-users-public-as {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from {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protocol bgp;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b="1" i="0" lang="it-IT" sz="1000" u="none" cap="none" strike="noStrik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as-path as-public</a:t>
            </a:r>
            <a:r>
              <a:rPr b="1" i="0" lang="it-IT" sz="1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b="1" i="0" lang="it-IT" sz="1000" u="none" cap="none" strike="noStrik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community comm-users</a:t>
            </a:r>
            <a:r>
              <a:rPr b="1" i="0" lang="it-IT" sz="1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then accept;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term garr-as-users {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from {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protocol [ bgp aggregate ];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prefix-list pfx-garr-as-users;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then accept;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term ipv6-garr-as-users {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from {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protocol [ bgp aggregate ];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prefix-list pfx_ipv6-garr-as-users;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then accept;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30"/>
          <p:cNvSpPr/>
          <p:nvPr/>
        </p:nvSpPr>
        <p:spPr>
          <a:xfrm>
            <a:off x="3978031" y="2107030"/>
            <a:ext cx="148492" cy="617415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30"/>
          <p:cNvSpPr txBox="1"/>
          <p:nvPr/>
        </p:nvSpPr>
        <p:spPr>
          <a:xfrm>
            <a:off x="4368798" y="2208494"/>
            <a:ext cx="330591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Annuncia aggregati IPv4 e IPv6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30"/>
          <p:cNvSpPr/>
          <p:nvPr/>
        </p:nvSpPr>
        <p:spPr>
          <a:xfrm>
            <a:off x="3978031" y="3138795"/>
            <a:ext cx="148491" cy="749111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30"/>
          <p:cNvSpPr txBox="1"/>
          <p:nvPr/>
        </p:nvSpPr>
        <p:spPr>
          <a:xfrm>
            <a:off x="4368797" y="3164926"/>
            <a:ext cx="330591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Annuncia AS pubblici cui GARR dà transito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30"/>
          <p:cNvSpPr/>
          <p:nvPr/>
        </p:nvSpPr>
        <p:spPr>
          <a:xfrm>
            <a:off x="3978031" y="4460376"/>
            <a:ext cx="148492" cy="617415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30"/>
          <p:cNvSpPr txBox="1"/>
          <p:nvPr/>
        </p:nvSpPr>
        <p:spPr>
          <a:xfrm>
            <a:off x="4423555" y="4582045"/>
            <a:ext cx="343872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Annuncia route IPv4 utenti GARR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30"/>
          <p:cNvSpPr/>
          <p:nvPr/>
        </p:nvSpPr>
        <p:spPr>
          <a:xfrm>
            <a:off x="3978031" y="5427125"/>
            <a:ext cx="148492" cy="617415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30"/>
          <p:cNvSpPr/>
          <p:nvPr/>
        </p:nvSpPr>
        <p:spPr>
          <a:xfrm>
            <a:off x="3978030" y="979272"/>
            <a:ext cx="148492" cy="370014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30"/>
          <p:cNvSpPr txBox="1"/>
          <p:nvPr/>
        </p:nvSpPr>
        <p:spPr>
          <a:xfrm>
            <a:off x="4368797" y="940445"/>
            <a:ext cx="453292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Policy imposte a livello di BGP group, possono essere sovrascritte da policy per neighbor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30"/>
          <p:cNvSpPr/>
          <p:nvPr/>
        </p:nvSpPr>
        <p:spPr>
          <a:xfrm>
            <a:off x="8729806" y="135969"/>
            <a:ext cx="3610710" cy="670952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neighbor 217.29.66.166 {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description Akamai;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export [ pol-peer-akamai-export pol-reject ];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peer-as 20940;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br>
              <a:rPr b="1" i="0" lang="it-IT" sz="1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i="0" lang="it-IT" sz="1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marletta@re1.mi02-re0&gt; show configuration policy-options policy-statement pol-peer-akamai-export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000" u="none" cap="none" strike="noStrik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term do-not-announce-to-akamai {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000" u="none" cap="none" strike="noStrik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  from community comm-user-unibz;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000" u="none" cap="none" strike="noStrik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  then reject;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000" u="none" cap="none" strike="noStrik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term garr-aggregate {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from {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protocol [ bgp aggregate ];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community comm-user-aggregate;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then accept;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term garr-users-public-as {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from {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protocol bgp;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as-path as-public;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community comm-users;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then accept;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term garr-as-users {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from {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protocol [ bgp aggregate ];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prefix-list pfx-garr-as-users;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then accept;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term ipv6-garr-as-users {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from {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protocol [ bgp aggregate ];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prefix-list pfx_ipv6-garr-as-users;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then accept;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9" name="Google Shape;259;p30"/>
          <p:cNvCxnSpPr/>
          <p:nvPr/>
        </p:nvCxnSpPr>
        <p:spPr>
          <a:xfrm>
            <a:off x="6992121" y="1676533"/>
            <a:ext cx="1432864" cy="357708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60" name="Google Shape;260;p30"/>
          <p:cNvSpPr txBox="1"/>
          <p:nvPr/>
        </p:nvSpPr>
        <p:spPr>
          <a:xfrm>
            <a:off x="4423555" y="5537833"/>
            <a:ext cx="343872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Annuncia route IPv6 utenti GARR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1"/>
          <p:cNvSpPr txBox="1"/>
          <p:nvPr>
            <p:ph type="title"/>
          </p:nvPr>
        </p:nvSpPr>
        <p:spPr>
          <a:xfrm>
            <a:off x="0" y="108000"/>
            <a:ext cx="12192000" cy="460502"/>
          </a:xfrm>
          <a:prstGeom prst="rect">
            <a:avLst/>
          </a:prstGeom>
          <a:noFill/>
          <a:ln cap="flat" cmpd="sng" w="12700">
            <a:solidFill>
              <a:srgbClr val="15213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6000" lIns="576000" spcFirstLastPara="1" rIns="396000" wrap="square" tIns="360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ckwell"/>
              <a:buNone/>
            </a:pPr>
            <a:r>
              <a:rPr lang="it-IT"/>
              <a:t>Configurazioni /2 – import policy</a:t>
            </a:r>
            <a:endParaRPr/>
          </a:p>
        </p:txBody>
      </p:sp>
      <p:sp>
        <p:nvSpPr>
          <p:cNvPr id="266" name="Google Shape;266;p31"/>
          <p:cNvSpPr txBox="1"/>
          <p:nvPr>
            <p:ph idx="11" type="ftr"/>
          </p:nvPr>
        </p:nvSpPr>
        <p:spPr>
          <a:xfrm>
            <a:off x="95998" y="6444000"/>
            <a:ext cx="9720000" cy="360000"/>
          </a:xfrm>
          <a:prstGeom prst="rect">
            <a:avLst/>
          </a:prstGeom>
          <a:solidFill>
            <a:srgbClr val="CCE402">
              <a:alpha val="8470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Peering - informazioni operative, controllo e manutenzione</a:t>
            </a:r>
            <a:endParaRPr/>
          </a:p>
        </p:txBody>
      </p:sp>
      <p:sp>
        <p:nvSpPr>
          <p:cNvPr id="267" name="Google Shape;267;p31"/>
          <p:cNvSpPr txBox="1"/>
          <p:nvPr>
            <p:ph idx="12" type="sldNum"/>
          </p:nvPr>
        </p:nvSpPr>
        <p:spPr>
          <a:xfrm>
            <a:off x="9900000" y="6444000"/>
            <a:ext cx="468000" cy="360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CCE40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268" name="Google Shape;268;p31"/>
          <p:cNvSpPr txBox="1"/>
          <p:nvPr/>
        </p:nvSpPr>
        <p:spPr>
          <a:xfrm>
            <a:off x="254102" y="556527"/>
            <a:ext cx="7701226" cy="5940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marletta@re1.mi02-re0&gt; show configuration policy-options policy-statement pol-peer-mix-main-import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term bogons-reject {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from {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prefix-list-filter pfx-bogons orlonger;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then reject;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term ipv6-bogons-reject {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from {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rib inet6.0;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prefix-list-filter pfx_ipv6-bogons orlonger;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then reject;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term default-reject {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from {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rib inet.0;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route-filter 0.0.0.0/0 exact;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then reject;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term default_ipv6-reject {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from {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rib inet6.0;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route-filter ::0/0 exact;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then reject;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term peer-routes {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from protocol bgp;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then {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local-preference 240;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community set comm-peers;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community add comm-peer-mix;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accept;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31"/>
          <p:cNvSpPr/>
          <p:nvPr/>
        </p:nvSpPr>
        <p:spPr>
          <a:xfrm>
            <a:off x="4618111" y="837964"/>
            <a:ext cx="148492" cy="803267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31"/>
          <p:cNvSpPr txBox="1"/>
          <p:nvPr/>
        </p:nvSpPr>
        <p:spPr>
          <a:xfrm>
            <a:off x="5008877" y="1064893"/>
            <a:ext cx="289169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Filtra route «bogon» IPv4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31"/>
          <p:cNvSpPr/>
          <p:nvPr/>
        </p:nvSpPr>
        <p:spPr>
          <a:xfrm>
            <a:off x="4618111" y="1796112"/>
            <a:ext cx="148492" cy="803268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31"/>
          <p:cNvSpPr txBox="1"/>
          <p:nvPr/>
        </p:nvSpPr>
        <p:spPr>
          <a:xfrm>
            <a:off x="5008877" y="2011323"/>
            <a:ext cx="289169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Filtra route «bogon» IPv6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31"/>
          <p:cNvSpPr/>
          <p:nvPr/>
        </p:nvSpPr>
        <p:spPr>
          <a:xfrm>
            <a:off x="4618111" y="2789228"/>
            <a:ext cx="148492" cy="763372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31"/>
          <p:cNvSpPr txBox="1"/>
          <p:nvPr/>
        </p:nvSpPr>
        <p:spPr>
          <a:xfrm>
            <a:off x="5063635" y="3007089"/>
            <a:ext cx="289169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Filtra default route IPv4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31"/>
          <p:cNvSpPr/>
          <p:nvPr/>
        </p:nvSpPr>
        <p:spPr>
          <a:xfrm>
            <a:off x="4618111" y="3906481"/>
            <a:ext cx="148492" cy="815301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31"/>
          <p:cNvSpPr txBox="1"/>
          <p:nvPr/>
        </p:nvSpPr>
        <p:spPr>
          <a:xfrm>
            <a:off x="5063635" y="4138185"/>
            <a:ext cx="289169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Filtra default route IPv6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31"/>
          <p:cNvSpPr/>
          <p:nvPr/>
        </p:nvSpPr>
        <p:spPr>
          <a:xfrm>
            <a:off x="4618111" y="5075663"/>
            <a:ext cx="148492" cy="969164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31"/>
          <p:cNvSpPr txBox="1"/>
          <p:nvPr/>
        </p:nvSpPr>
        <p:spPr>
          <a:xfrm>
            <a:off x="4945838" y="4973701"/>
            <a:ext cx="361071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 local-preference 240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 community «comm-peers»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 community «comm-peer-mix»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Accept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31"/>
          <p:cNvSpPr txBox="1"/>
          <p:nvPr/>
        </p:nvSpPr>
        <p:spPr>
          <a:xfrm>
            <a:off x="3829009" y="6234675"/>
            <a:ext cx="7981672" cy="21544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https://documentazione-noc.docs.dir.garr.it/it/latest/knowledge_base/Documentazione_BGP/Documentazione_BGP.html#local-preference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31"/>
          <p:cNvSpPr/>
          <p:nvPr/>
        </p:nvSpPr>
        <p:spPr>
          <a:xfrm>
            <a:off x="7900570" y="5106225"/>
            <a:ext cx="2262424" cy="1157692"/>
          </a:xfrm>
          <a:custGeom>
            <a:rect b="b" l="l" r="r" t="t"/>
            <a:pathLst>
              <a:path extrusionOk="0" h="1157692" w="2262424">
                <a:moveTo>
                  <a:pt x="0" y="1016"/>
                </a:moveTo>
                <a:cubicBezTo>
                  <a:pt x="1040748" y="-12662"/>
                  <a:pt x="1741528" y="113038"/>
                  <a:pt x="2078892" y="305817"/>
                </a:cubicBezTo>
                <a:cubicBezTo>
                  <a:pt x="2416256" y="498596"/>
                  <a:pt x="2222175" y="783856"/>
                  <a:pt x="2024185" y="1157692"/>
                </a:cubicBezTo>
              </a:path>
            </a:pathLst>
          </a:custGeom>
          <a:noFill/>
          <a:ln cap="flat" cmpd="sng" w="38100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2"/>
          <p:cNvSpPr txBox="1"/>
          <p:nvPr>
            <p:ph idx="1" type="body"/>
          </p:nvPr>
        </p:nvSpPr>
        <p:spPr>
          <a:xfrm>
            <a:off x="234462" y="734646"/>
            <a:ext cx="11809046" cy="48093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72000" spcFirstLastPara="1" rIns="720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it-IT" sz="1100">
                <a:latin typeface="Courier New"/>
                <a:ea typeface="Courier New"/>
                <a:cs typeface="Courier New"/>
                <a:sym typeface="Courier New"/>
              </a:rPr>
              <a:t>marletta@re1.mi02-re0&gt; show configuration protocols bgp group ebgp-peers-mix-main neighbor 217.29.66.186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it-IT" sz="1100">
                <a:latin typeface="Courier New"/>
                <a:ea typeface="Courier New"/>
                <a:cs typeface="Courier New"/>
                <a:sym typeface="Courier New"/>
              </a:rPr>
              <a:t>description Netflix;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it-IT" sz="1100">
                <a:latin typeface="Courier New"/>
                <a:ea typeface="Courier New"/>
                <a:cs typeface="Courier New"/>
                <a:sym typeface="Courier New"/>
              </a:rPr>
              <a:t>peer-as 2906;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b="1" sz="11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it-IT" sz="1100">
                <a:latin typeface="Courier New"/>
                <a:ea typeface="Courier New"/>
                <a:cs typeface="Courier New"/>
                <a:sym typeface="Courier New"/>
              </a:rPr>
              <a:t>{master}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it-IT" sz="1100">
                <a:latin typeface="Courier New"/>
                <a:ea typeface="Courier New"/>
                <a:cs typeface="Courier New"/>
                <a:sym typeface="Courier New"/>
              </a:rPr>
              <a:t>marletta@re1.mi02-re0&gt; show configuration protocols bgp group ebgp-peers-mix-main neighbor 217.29.66.186 | display inheritance no-comments</a:t>
            </a:r>
            <a:endParaRPr b="1" sz="11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it-IT" sz="1100">
                <a:latin typeface="Courier New"/>
                <a:ea typeface="Courier New"/>
                <a:cs typeface="Courier New"/>
                <a:sym typeface="Courier New"/>
              </a:rPr>
              <a:t>description Netflix;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it-IT" sz="1100">
                <a:latin typeface="Courier New"/>
                <a:ea typeface="Courier New"/>
                <a:cs typeface="Courier New"/>
                <a:sym typeface="Courier New"/>
              </a:rPr>
              <a:t>family inet {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it-IT" sz="1100">
                <a:latin typeface="Courier New"/>
                <a:ea typeface="Courier New"/>
                <a:cs typeface="Courier New"/>
                <a:sym typeface="Courier New"/>
              </a:rPr>
              <a:t>    unicast {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it-IT" sz="1100">
                <a:latin typeface="Courier New"/>
                <a:ea typeface="Courier New"/>
                <a:cs typeface="Courier New"/>
                <a:sym typeface="Courier New"/>
              </a:rPr>
              <a:t>        prefix-limit {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it-IT" sz="1100">
                <a:latin typeface="Courier New"/>
                <a:ea typeface="Courier New"/>
                <a:cs typeface="Courier New"/>
                <a:sym typeface="Courier New"/>
              </a:rPr>
              <a:t>            maximum 1500;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it-IT" sz="1100">
                <a:latin typeface="Courier New"/>
                <a:ea typeface="Courier New"/>
                <a:cs typeface="Courier New"/>
                <a:sym typeface="Courier New"/>
              </a:rPr>
              <a:t>            teardown {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it-IT" sz="1100">
                <a:latin typeface="Courier New"/>
                <a:ea typeface="Courier New"/>
                <a:cs typeface="Courier New"/>
                <a:sym typeface="Courier New"/>
              </a:rPr>
              <a:t>                idle-timeout 10;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it-IT" sz="1100">
                <a:latin typeface="Courier New"/>
                <a:ea typeface="Courier New"/>
                <a:cs typeface="Courier New"/>
                <a:sym typeface="Courier New"/>
              </a:rPr>
              <a:t>            }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it-IT" sz="1100">
                <a:latin typeface="Courier New"/>
                <a:ea typeface="Courier New"/>
                <a:cs typeface="Courier New"/>
                <a:sym typeface="Courier New"/>
              </a:rPr>
              <a:t>        }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it-IT" sz="1100"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it-IT" sz="1100">
                <a:latin typeface="Courier New"/>
                <a:ea typeface="Courier New"/>
                <a:cs typeface="Courier New"/>
                <a:sym typeface="Courier New"/>
              </a:rPr>
              <a:t>    multicast {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it-IT" sz="1100">
                <a:latin typeface="Courier New"/>
                <a:ea typeface="Courier New"/>
                <a:cs typeface="Courier New"/>
                <a:sym typeface="Courier New"/>
              </a:rPr>
              <a:t>        prefix-limit {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it-IT" sz="1100">
                <a:latin typeface="Courier New"/>
                <a:ea typeface="Courier New"/>
                <a:cs typeface="Courier New"/>
                <a:sym typeface="Courier New"/>
              </a:rPr>
              <a:t>            maximum 1500;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it-IT" sz="1100">
                <a:latin typeface="Courier New"/>
                <a:ea typeface="Courier New"/>
                <a:cs typeface="Courier New"/>
                <a:sym typeface="Courier New"/>
              </a:rPr>
              <a:t>            teardown {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it-IT" sz="1100">
                <a:latin typeface="Courier New"/>
                <a:ea typeface="Courier New"/>
                <a:cs typeface="Courier New"/>
                <a:sym typeface="Courier New"/>
              </a:rPr>
              <a:t>                idle-timeout 10;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it-IT" sz="1100">
                <a:latin typeface="Courier New"/>
                <a:ea typeface="Courier New"/>
                <a:cs typeface="Courier New"/>
                <a:sym typeface="Courier New"/>
              </a:rPr>
              <a:t>            }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it-IT" sz="1100">
                <a:latin typeface="Courier New"/>
                <a:ea typeface="Courier New"/>
                <a:cs typeface="Courier New"/>
                <a:sym typeface="Courier New"/>
              </a:rPr>
              <a:t>        }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it-IT" sz="1100"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it-IT" sz="1100"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it-IT" sz="1100">
                <a:latin typeface="Courier New"/>
                <a:ea typeface="Courier New"/>
                <a:cs typeface="Courier New"/>
                <a:sym typeface="Courier New"/>
              </a:rPr>
              <a:t>peer-as 2906;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b="1" sz="11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</p:txBody>
      </p:sp>
      <p:sp>
        <p:nvSpPr>
          <p:cNvPr id="286" name="Google Shape;286;p32"/>
          <p:cNvSpPr txBox="1"/>
          <p:nvPr>
            <p:ph type="title"/>
          </p:nvPr>
        </p:nvSpPr>
        <p:spPr>
          <a:xfrm>
            <a:off x="0" y="108000"/>
            <a:ext cx="12192000" cy="460502"/>
          </a:xfrm>
          <a:prstGeom prst="rect">
            <a:avLst/>
          </a:prstGeom>
          <a:noFill/>
          <a:ln cap="flat" cmpd="sng" w="12700">
            <a:solidFill>
              <a:srgbClr val="15213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6000" lIns="576000" spcFirstLastPara="1" rIns="396000" wrap="square" tIns="360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ckwell"/>
              <a:buNone/>
            </a:pPr>
            <a:r>
              <a:rPr lang="it-IT"/>
              <a:t>Prefix-limit /1</a:t>
            </a:r>
            <a:endParaRPr/>
          </a:p>
        </p:txBody>
      </p:sp>
      <p:sp>
        <p:nvSpPr>
          <p:cNvPr id="287" name="Google Shape;287;p32"/>
          <p:cNvSpPr txBox="1"/>
          <p:nvPr>
            <p:ph idx="11" type="ftr"/>
          </p:nvPr>
        </p:nvSpPr>
        <p:spPr>
          <a:xfrm>
            <a:off x="95998" y="6444000"/>
            <a:ext cx="9720000" cy="360000"/>
          </a:xfrm>
          <a:prstGeom prst="rect">
            <a:avLst/>
          </a:prstGeom>
          <a:solidFill>
            <a:srgbClr val="CCE402">
              <a:alpha val="8470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Peering - informazioni operative, controllo e manutenzione</a:t>
            </a:r>
            <a:endParaRPr/>
          </a:p>
        </p:txBody>
      </p:sp>
      <p:sp>
        <p:nvSpPr>
          <p:cNvPr id="288" name="Google Shape;288;p32"/>
          <p:cNvSpPr txBox="1"/>
          <p:nvPr>
            <p:ph idx="12" type="sldNum"/>
          </p:nvPr>
        </p:nvSpPr>
        <p:spPr>
          <a:xfrm>
            <a:off x="9900000" y="6444000"/>
            <a:ext cx="468000" cy="360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CCE40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289" name="Google Shape;289;p32"/>
          <p:cNvSpPr txBox="1"/>
          <p:nvPr/>
        </p:nvSpPr>
        <p:spPr>
          <a:xfrm>
            <a:off x="6138985" y="2490588"/>
            <a:ext cx="5429644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1" lang="it-IT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prefix-limit è una misura di sicurezza per evitare danni in caso di leak di prefissi da un peer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1" lang="it-IT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È una misura grossolana, ma funziona per la gran parte dei casi senza grossi sforzi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1" lang="it-IT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valore standard inserito nella configurazione dei peering è 1500 prefissi, nel caso fosse necessario un valore superiore va inserito manualmente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3"/>
          <p:cNvSpPr txBox="1"/>
          <p:nvPr>
            <p:ph idx="1" type="body"/>
          </p:nvPr>
        </p:nvSpPr>
        <p:spPr>
          <a:xfrm>
            <a:off x="234462" y="734646"/>
            <a:ext cx="3884246" cy="48093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72000" spcFirstLastPara="1" rIns="720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it-IT" sz="1100">
                <a:latin typeface="Courier New"/>
                <a:ea typeface="Courier New"/>
                <a:cs typeface="Courier New"/>
                <a:sym typeface="Courier New"/>
              </a:rPr>
              <a:t>neighbor 217.29.66.10 {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it-IT" sz="1100">
                <a:latin typeface="Courier New"/>
                <a:ea typeface="Courier New"/>
                <a:cs typeface="Courier New"/>
                <a:sym typeface="Courier New"/>
              </a:rPr>
              <a:t>    description Core-Backbone;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it-IT" sz="1100">
                <a:latin typeface="Courier New"/>
                <a:ea typeface="Courier New"/>
                <a:cs typeface="Courier New"/>
                <a:sym typeface="Courier New"/>
              </a:rPr>
              <a:t>    family inet {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it-IT" sz="1100">
                <a:latin typeface="Courier New"/>
                <a:ea typeface="Courier New"/>
                <a:cs typeface="Courier New"/>
                <a:sym typeface="Courier New"/>
              </a:rPr>
              <a:t>        unicast {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it-IT" sz="1100">
                <a:latin typeface="Courier New"/>
                <a:ea typeface="Courier New"/>
                <a:cs typeface="Courier New"/>
                <a:sym typeface="Courier New"/>
              </a:rPr>
              <a:t>            prefix-limit {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it-IT" sz="1100">
                <a:latin typeface="Courier New"/>
                <a:ea typeface="Courier New"/>
                <a:cs typeface="Courier New"/>
                <a:sym typeface="Courier New"/>
              </a:rPr>
              <a:t>                maximum 25000;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it-IT" sz="1100">
                <a:latin typeface="Courier New"/>
                <a:ea typeface="Courier New"/>
                <a:cs typeface="Courier New"/>
                <a:sym typeface="Courier New"/>
              </a:rPr>
              <a:t>                teardown {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it-IT" sz="1100">
                <a:latin typeface="Courier New"/>
                <a:ea typeface="Courier New"/>
                <a:cs typeface="Courier New"/>
                <a:sym typeface="Courier New"/>
              </a:rPr>
              <a:t>                    idle-timeout 10;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it-IT" sz="1100">
                <a:latin typeface="Courier New"/>
                <a:ea typeface="Courier New"/>
                <a:cs typeface="Courier New"/>
                <a:sym typeface="Courier New"/>
              </a:rPr>
              <a:t>                }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it-IT" sz="1100">
                <a:latin typeface="Courier New"/>
                <a:ea typeface="Courier New"/>
                <a:cs typeface="Courier New"/>
                <a:sym typeface="Courier New"/>
              </a:rPr>
              <a:t>            }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it-IT" sz="1100">
                <a:latin typeface="Courier New"/>
                <a:ea typeface="Courier New"/>
                <a:cs typeface="Courier New"/>
                <a:sym typeface="Courier New"/>
              </a:rPr>
              <a:t>        }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it-IT" sz="1100"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it-IT" sz="1100">
                <a:latin typeface="Courier New"/>
                <a:ea typeface="Courier New"/>
                <a:cs typeface="Courier New"/>
                <a:sym typeface="Courier New"/>
              </a:rPr>
              <a:t>    peer-as 33891;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it-IT" sz="1100"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b="1" sz="11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it-IT" sz="1100">
                <a:latin typeface="Courier New"/>
                <a:ea typeface="Courier New"/>
                <a:cs typeface="Courier New"/>
                <a:sym typeface="Courier New"/>
              </a:rPr>
              <a:t>neighbor 2001:7f8:b:100:1d1:a5d3:3891:10 {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it-IT" sz="1100">
                <a:latin typeface="Courier New"/>
                <a:ea typeface="Courier New"/>
                <a:cs typeface="Courier New"/>
                <a:sym typeface="Courier New"/>
              </a:rPr>
              <a:t>    description Core-Backbone;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it-IT" sz="1100">
                <a:latin typeface="Courier New"/>
                <a:ea typeface="Courier New"/>
                <a:cs typeface="Courier New"/>
                <a:sym typeface="Courier New"/>
              </a:rPr>
              <a:t>    family inet6 {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it-IT" sz="1100">
                <a:latin typeface="Courier New"/>
                <a:ea typeface="Courier New"/>
                <a:cs typeface="Courier New"/>
                <a:sym typeface="Courier New"/>
              </a:rPr>
              <a:t>        unicast {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it-IT" sz="1100">
                <a:latin typeface="Courier New"/>
                <a:ea typeface="Courier New"/>
                <a:cs typeface="Courier New"/>
                <a:sym typeface="Courier New"/>
              </a:rPr>
              <a:t>            prefix-limit {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it-IT" sz="1100">
                <a:latin typeface="Courier New"/>
                <a:ea typeface="Courier New"/>
                <a:cs typeface="Courier New"/>
                <a:sym typeface="Courier New"/>
              </a:rPr>
              <a:t>                maximum 7500;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it-IT" sz="1100">
                <a:latin typeface="Courier New"/>
                <a:ea typeface="Courier New"/>
                <a:cs typeface="Courier New"/>
                <a:sym typeface="Courier New"/>
              </a:rPr>
              <a:t>                teardown {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it-IT" sz="1100">
                <a:latin typeface="Courier New"/>
                <a:ea typeface="Courier New"/>
                <a:cs typeface="Courier New"/>
                <a:sym typeface="Courier New"/>
              </a:rPr>
              <a:t>                    idle-timeout 10;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it-IT" sz="1100">
                <a:latin typeface="Courier New"/>
                <a:ea typeface="Courier New"/>
                <a:cs typeface="Courier New"/>
                <a:sym typeface="Courier New"/>
              </a:rPr>
              <a:t>                }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it-IT" sz="1100">
                <a:latin typeface="Courier New"/>
                <a:ea typeface="Courier New"/>
                <a:cs typeface="Courier New"/>
                <a:sym typeface="Courier New"/>
              </a:rPr>
              <a:t>            }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it-IT" sz="1100">
                <a:latin typeface="Courier New"/>
                <a:ea typeface="Courier New"/>
                <a:cs typeface="Courier New"/>
                <a:sym typeface="Courier New"/>
              </a:rPr>
              <a:t>        }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it-IT" sz="1100"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it-IT" sz="1100">
                <a:latin typeface="Courier New"/>
                <a:ea typeface="Courier New"/>
                <a:cs typeface="Courier New"/>
                <a:sym typeface="Courier New"/>
              </a:rPr>
              <a:t>    peer-as 33891;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it-IT" sz="1100"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</p:txBody>
      </p:sp>
      <p:sp>
        <p:nvSpPr>
          <p:cNvPr id="295" name="Google Shape;295;p33"/>
          <p:cNvSpPr txBox="1"/>
          <p:nvPr>
            <p:ph type="title"/>
          </p:nvPr>
        </p:nvSpPr>
        <p:spPr>
          <a:xfrm>
            <a:off x="0" y="108000"/>
            <a:ext cx="12192000" cy="460502"/>
          </a:xfrm>
          <a:prstGeom prst="rect">
            <a:avLst/>
          </a:prstGeom>
          <a:noFill/>
          <a:ln cap="flat" cmpd="sng" w="12700">
            <a:solidFill>
              <a:srgbClr val="15213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6000" lIns="576000" spcFirstLastPara="1" rIns="396000" wrap="square" tIns="360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ckwell"/>
              <a:buNone/>
            </a:pPr>
            <a:r>
              <a:rPr lang="it-IT"/>
              <a:t>Prefix-limit /2</a:t>
            </a:r>
            <a:endParaRPr/>
          </a:p>
        </p:txBody>
      </p:sp>
      <p:sp>
        <p:nvSpPr>
          <p:cNvPr id="296" name="Google Shape;296;p33"/>
          <p:cNvSpPr txBox="1"/>
          <p:nvPr>
            <p:ph idx="11" type="ftr"/>
          </p:nvPr>
        </p:nvSpPr>
        <p:spPr>
          <a:xfrm>
            <a:off x="95998" y="6444000"/>
            <a:ext cx="9720000" cy="360000"/>
          </a:xfrm>
          <a:prstGeom prst="rect">
            <a:avLst/>
          </a:prstGeom>
          <a:solidFill>
            <a:srgbClr val="CCE402">
              <a:alpha val="8470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Peering - informazioni operative, controllo e manutenzione</a:t>
            </a:r>
            <a:endParaRPr/>
          </a:p>
        </p:txBody>
      </p:sp>
      <p:sp>
        <p:nvSpPr>
          <p:cNvPr id="297" name="Google Shape;297;p33"/>
          <p:cNvSpPr txBox="1"/>
          <p:nvPr>
            <p:ph idx="12" type="sldNum"/>
          </p:nvPr>
        </p:nvSpPr>
        <p:spPr>
          <a:xfrm>
            <a:off x="9900000" y="6444000"/>
            <a:ext cx="468000" cy="360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CCE40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id="298" name="Google Shape;298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19300" y="54000"/>
            <a:ext cx="6439799" cy="6106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4"/>
          <p:cNvSpPr txBox="1"/>
          <p:nvPr>
            <p:ph type="title"/>
          </p:nvPr>
        </p:nvSpPr>
        <p:spPr>
          <a:xfrm>
            <a:off x="0" y="108000"/>
            <a:ext cx="12192000" cy="460502"/>
          </a:xfrm>
          <a:prstGeom prst="rect">
            <a:avLst/>
          </a:prstGeom>
          <a:noFill/>
          <a:ln cap="flat" cmpd="sng" w="12700">
            <a:solidFill>
              <a:srgbClr val="15213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6000" lIns="576000" spcFirstLastPara="1" rIns="396000" wrap="square" tIns="360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ckwell"/>
              <a:buNone/>
            </a:pPr>
            <a:r>
              <a:rPr lang="it-IT"/>
              <a:t>Route server policy /1</a:t>
            </a:r>
            <a:endParaRPr/>
          </a:p>
        </p:txBody>
      </p:sp>
      <p:sp>
        <p:nvSpPr>
          <p:cNvPr id="304" name="Google Shape;304;p34"/>
          <p:cNvSpPr txBox="1"/>
          <p:nvPr>
            <p:ph idx="11" type="ftr"/>
          </p:nvPr>
        </p:nvSpPr>
        <p:spPr>
          <a:xfrm>
            <a:off x="95998" y="6444000"/>
            <a:ext cx="9720000" cy="360000"/>
          </a:xfrm>
          <a:prstGeom prst="rect">
            <a:avLst/>
          </a:prstGeom>
          <a:solidFill>
            <a:srgbClr val="CCE402">
              <a:alpha val="8470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Peering - informazioni operative, controllo e manutenzione</a:t>
            </a:r>
            <a:endParaRPr/>
          </a:p>
        </p:txBody>
      </p:sp>
      <p:sp>
        <p:nvSpPr>
          <p:cNvPr id="305" name="Google Shape;305;p34"/>
          <p:cNvSpPr txBox="1"/>
          <p:nvPr>
            <p:ph idx="12" type="sldNum"/>
          </p:nvPr>
        </p:nvSpPr>
        <p:spPr>
          <a:xfrm>
            <a:off x="9900000" y="6444000"/>
            <a:ext cx="468000" cy="360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CCE40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306" name="Google Shape;306;p34"/>
          <p:cNvSpPr txBox="1"/>
          <p:nvPr/>
        </p:nvSpPr>
        <p:spPr>
          <a:xfrm>
            <a:off x="234461" y="2078890"/>
            <a:ext cx="9988061" cy="499403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72000" spcFirstLastPara="1" rIns="72000" wrap="square" tIns="45700">
            <a:normAutofit fontScale="70000"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i="0" lang="it-IT" sz="11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marletta@re1.rm02-re0&gt; show configuration policy-options policy-statement pol-peer-routeserver-import</a:t>
            </a:r>
            <a:endParaRPr b="0" i="0" sz="20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i="0" lang="it-IT" sz="11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term rs-deny {</a:t>
            </a:r>
            <a:endParaRPr b="0" i="0" sz="20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i="0" lang="it-IT" sz="11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from </a:t>
            </a:r>
            <a:r>
              <a:rPr b="1" i="0" lang="it-IT" sz="1100" u="none" cap="none" strike="noStrik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as-path-group as-namex-rs-deny</a:t>
            </a:r>
            <a:r>
              <a:rPr b="1" i="0" lang="it-IT" sz="11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0" i="0" sz="20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i="0" lang="it-IT" sz="11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then reject;</a:t>
            </a:r>
            <a:endParaRPr b="0" i="0" sz="20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i="0" lang="it-IT" sz="11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 </a:t>
            </a:r>
            <a:endParaRPr b="0" i="0" sz="20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i="0" lang="it-IT" sz="11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marletta@re1.rm02-re0&gt; show configuration policy-options as-path-group as-namex-rs-deny</a:t>
            </a:r>
            <a:endParaRPr b="0" i="0" sz="20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None/>
            </a:pPr>
            <a:r>
              <a:rPr b="1" i="0" lang="it-IT" sz="1100" u="none" cap="none" strike="noStrik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as-path hurricaneelectric 6939.*;</a:t>
            </a:r>
            <a:endParaRPr b="0" i="0" sz="20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None/>
            </a:pPr>
            <a:r>
              <a:rPr b="1" i="0" lang="it-IT" sz="1100" u="none" cap="none" strike="noStrik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as-path retn 9002.*;</a:t>
            </a:r>
            <a:endParaRPr b="0" i="0" sz="20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i="0" lang="it-IT" sz="11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marletta@re1.rm02-re0&gt; show configuration policy-options policy-statement pol-peer-routeserver-export</a:t>
            </a:r>
            <a:endParaRPr b="0" i="0" sz="20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i="0" lang="it-IT" sz="11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term set-community {</a:t>
            </a:r>
            <a:endParaRPr b="0" i="0" sz="20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i="0" lang="it-IT" sz="11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then {</a:t>
            </a:r>
            <a:endParaRPr b="0" i="0" sz="20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i="0" lang="it-IT" sz="11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community add comm-rs-namex-vatican-block;</a:t>
            </a:r>
            <a:endParaRPr b="0" i="0" sz="20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i="0" lang="it-IT" sz="11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community add comm-namex-rs-block-hurricane-electric;</a:t>
            </a:r>
            <a:endParaRPr b="0" i="0" sz="20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i="0" lang="it-IT" sz="11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next term;</a:t>
            </a:r>
            <a:endParaRPr b="0" i="0" sz="20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i="0" lang="it-IT" sz="11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endParaRPr b="0" i="0" sz="20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i="0" lang="it-IT" sz="11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b="0" i="0" sz="20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i="0" lang="it-IT" sz="11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term prepend-unibz {</a:t>
            </a:r>
            <a:endParaRPr b="0" i="0" sz="20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i="0" lang="it-IT" sz="11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from community comm-user-unibz;</a:t>
            </a:r>
            <a:endParaRPr b="0" i="0" sz="20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i="0" lang="it-IT" sz="11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then as-path-prepend "137 137";</a:t>
            </a:r>
            <a:endParaRPr b="0" i="0" sz="20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i="0" lang="it-IT" sz="11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b="0" i="0" sz="20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i="0" lang="it-IT" sz="11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term garr-aggregate {</a:t>
            </a:r>
            <a:endParaRPr b="0" i="0" sz="20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i="0" lang="it-IT" sz="11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from {</a:t>
            </a:r>
            <a:endParaRPr b="0" i="0" sz="20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i="0" lang="it-IT" sz="11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protocol [ bgp aggregate ];</a:t>
            </a:r>
            <a:endParaRPr b="0" i="0" sz="20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i="0" lang="it-IT" sz="11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community comm-user-aggregate;</a:t>
            </a:r>
            <a:endParaRPr b="0" i="0" sz="20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i="0" lang="it-IT" sz="11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endParaRPr b="0" i="0" sz="20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i="0" lang="it-IT" sz="11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then accept;</a:t>
            </a:r>
            <a:endParaRPr b="0" i="0" sz="20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i="0" lang="it-IT" sz="11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b="0" i="0" sz="20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i="0" lang="it-IT" sz="11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term garr-users-public-as {</a:t>
            </a:r>
            <a:endParaRPr b="0" i="0" sz="20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i="0" lang="it-IT" sz="11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from {</a:t>
            </a:r>
            <a:endParaRPr b="0" i="0" sz="20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i="0" lang="it-IT" sz="11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protocol bgp;</a:t>
            </a:r>
            <a:endParaRPr b="0" i="0" sz="20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i="0" lang="it-IT" sz="11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as-path as-public;</a:t>
            </a:r>
            <a:endParaRPr b="0" i="0" sz="20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i="0" lang="it-IT" sz="11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community comm-users;</a:t>
            </a:r>
            <a:endParaRPr b="0" i="0" sz="20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i="0" lang="it-IT" sz="11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endParaRPr b="0" i="0" sz="20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i="0" lang="it-IT" sz="11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then accept;</a:t>
            </a:r>
            <a:endParaRPr b="0" i="0" sz="20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i="0" lang="it-IT" sz="11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b="0" i="0" sz="20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i="0" lang="it-IT" sz="11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term garr-as-users {</a:t>
            </a:r>
            <a:endParaRPr b="0" i="0" sz="20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i="0" lang="it-IT" sz="11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from {</a:t>
            </a:r>
            <a:endParaRPr b="0" i="0" sz="20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i="0" lang="it-IT" sz="11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protocol [ bgp aggregate ];</a:t>
            </a:r>
            <a:endParaRPr b="0" i="0" sz="20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i="0" lang="it-IT" sz="11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prefix-list pfx-garr-as-users;</a:t>
            </a:r>
            <a:endParaRPr b="0" i="0" sz="20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i="0" lang="it-IT" sz="11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endParaRPr b="0" i="0" sz="20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i="0" lang="it-IT" sz="11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then accept;</a:t>
            </a:r>
            <a:endParaRPr b="0" i="0" sz="20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i="0" lang="it-IT" sz="11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b="0" i="0" sz="20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i="0" lang="it-IT" sz="11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term ipv6-garr-as-users {</a:t>
            </a:r>
            <a:endParaRPr b="0" i="0" sz="20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i="0" lang="it-IT" sz="11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from {</a:t>
            </a:r>
            <a:endParaRPr b="0" i="0" sz="20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i="0" lang="it-IT" sz="11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protocol [ bgp aggregate ];</a:t>
            </a:r>
            <a:endParaRPr b="0" i="0" sz="20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i="0" lang="it-IT" sz="11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prefix-list pfx_ipv6-garr-as-users;</a:t>
            </a:r>
            <a:endParaRPr b="0" i="0" sz="20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i="0" lang="it-IT" sz="11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endParaRPr b="0" i="0" sz="20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i="0" lang="it-IT" sz="11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then accept;</a:t>
            </a:r>
            <a:endParaRPr b="0" i="0" sz="20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i="0" lang="it-IT" sz="11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b="0" i="0" sz="20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i="0" lang="it-IT" sz="11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term vaticano {</a:t>
            </a:r>
            <a:endParaRPr b="0" i="0" sz="20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i="0" lang="it-IT" sz="11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from {</a:t>
            </a:r>
            <a:endParaRPr b="0" i="0" sz="20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i="0" lang="it-IT" sz="11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protocol bgp;</a:t>
            </a:r>
            <a:endParaRPr b="0" i="0" sz="20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i="0" lang="it-IT" sz="11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as-path vaticano-as;</a:t>
            </a:r>
            <a:endParaRPr b="0" i="0" sz="20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i="0" lang="it-IT" sz="11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endParaRPr b="0" i="0" sz="20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i="0" lang="it-IT" sz="11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then accept;</a:t>
            </a:r>
            <a:endParaRPr b="0" i="0" sz="20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i="0" lang="it-IT" sz="11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b="0" i="0" sz="20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07" name="Google Shape;307;p34"/>
          <p:cNvSpPr txBox="1"/>
          <p:nvPr>
            <p:ph idx="1" type="body"/>
          </p:nvPr>
        </p:nvSpPr>
        <p:spPr>
          <a:xfrm>
            <a:off x="234460" y="466907"/>
            <a:ext cx="9988061" cy="163442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72000" spcFirstLastPara="1" rIns="72000" wrap="square" tIns="45700">
            <a:normAutofit fontScale="70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it-IT" sz="1100">
                <a:latin typeface="Courier New"/>
                <a:ea typeface="Courier New"/>
                <a:cs typeface="Courier New"/>
                <a:sym typeface="Courier New"/>
              </a:rPr>
              <a:t>neighbor 193.201.28.60 {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it-IT" sz="1100">
                <a:latin typeface="Courier New"/>
                <a:ea typeface="Courier New"/>
                <a:cs typeface="Courier New"/>
                <a:sym typeface="Courier New"/>
              </a:rPr>
              <a:t>    description routeserver-namex;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it-IT" sz="1100">
                <a:latin typeface="Courier New"/>
                <a:ea typeface="Courier New"/>
                <a:cs typeface="Courier New"/>
                <a:sym typeface="Courier New"/>
              </a:rPr>
              <a:t>    metric-out igp delay-med-update;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it-IT" sz="1100">
                <a:latin typeface="Courier New"/>
                <a:ea typeface="Courier New"/>
                <a:cs typeface="Courier New"/>
                <a:sym typeface="Courier New"/>
              </a:rPr>
              <a:t>    import [ pol-peer-rootserver-import </a:t>
            </a:r>
            <a:r>
              <a:rPr b="1" lang="it-IT" sz="11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pol-peer-routeserver-import</a:t>
            </a:r>
            <a:r>
              <a:rPr b="1" lang="it-IT" sz="1100">
                <a:latin typeface="Courier New"/>
                <a:ea typeface="Courier New"/>
                <a:cs typeface="Courier New"/>
                <a:sym typeface="Courier New"/>
              </a:rPr>
              <a:t> pol-peer-namex-main-import pol-reject ];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it-IT" sz="1100">
                <a:latin typeface="Courier New"/>
                <a:ea typeface="Courier New"/>
                <a:cs typeface="Courier New"/>
                <a:sym typeface="Courier New"/>
              </a:rPr>
              <a:t>    family inet {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it-IT" sz="1100">
                <a:latin typeface="Courier New"/>
                <a:ea typeface="Courier New"/>
                <a:cs typeface="Courier New"/>
                <a:sym typeface="Courier New"/>
              </a:rPr>
              <a:t>        unicast {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it-IT" sz="1100">
                <a:latin typeface="Courier New"/>
                <a:ea typeface="Courier New"/>
                <a:cs typeface="Courier New"/>
                <a:sym typeface="Courier New"/>
              </a:rPr>
              <a:t>            prefix-limit {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it-IT" sz="1100">
                <a:latin typeface="Courier New"/>
                <a:ea typeface="Courier New"/>
                <a:cs typeface="Courier New"/>
                <a:sym typeface="Courier New"/>
              </a:rPr>
              <a:t>                maximum 150000;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it-IT" sz="1100">
                <a:latin typeface="Courier New"/>
                <a:ea typeface="Courier New"/>
                <a:cs typeface="Courier New"/>
                <a:sym typeface="Courier New"/>
              </a:rPr>
              <a:t>                teardown {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it-IT" sz="1100">
                <a:latin typeface="Courier New"/>
                <a:ea typeface="Courier New"/>
                <a:cs typeface="Courier New"/>
                <a:sym typeface="Courier New"/>
              </a:rPr>
              <a:t>                    idle-timeout 10;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it-IT" sz="1100">
                <a:latin typeface="Courier New"/>
                <a:ea typeface="Courier New"/>
                <a:cs typeface="Courier New"/>
                <a:sym typeface="Courier New"/>
              </a:rPr>
              <a:t>                }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it-IT" sz="1100">
                <a:latin typeface="Courier New"/>
                <a:ea typeface="Courier New"/>
                <a:cs typeface="Courier New"/>
                <a:sym typeface="Courier New"/>
              </a:rPr>
              <a:t>            }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it-IT" sz="1100">
                <a:latin typeface="Courier New"/>
                <a:ea typeface="Courier New"/>
                <a:cs typeface="Courier New"/>
                <a:sym typeface="Courier New"/>
              </a:rPr>
              <a:t>        }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it-IT" sz="1100"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it-IT" sz="1100">
                <a:latin typeface="Courier New"/>
                <a:ea typeface="Courier New"/>
                <a:cs typeface="Courier New"/>
                <a:sym typeface="Courier New"/>
              </a:rPr>
              <a:t>    export [ </a:t>
            </a:r>
            <a:r>
              <a:rPr b="1" lang="it-IT" sz="11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pol-peer-routeserver-export</a:t>
            </a:r>
            <a:r>
              <a:rPr b="1" lang="it-IT" sz="1100">
                <a:latin typeface="Courier New"/>
                <a:ea typeface="Courier New"/>
                <a:cs typeface="Courier New"/>
                <a:sym typeface="Courier New"/>
              </a:rPr>
              <a:t> pol-reject ];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it-IT" sz="1100">
                <a:latin typeface="Courier New"/>
                <a:ea typeface="Courier New"/>
                <a:cs typeface="Courier New"/>
                <a:sym typeface="Courier New"/>
              </a:rPr>
              <a:t>    peer-as 196959;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it-IT" sz="1100"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308" name="Google Shape;308;p34"/>
          <p:cNvSpPr/>
          <p:nvPr/>
        </p:nvSpPr>
        <p:spPr>
          <a:xfrm>
            <a:off x="7122827" y="2143575"/>
            <a:ext cx="125046" cy="596260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34"/>
          <p:cNvSpPr txBox="1"/>
          <p:nvPr/>
        </p:nvSpPr>
        <p:spPr>
          <a:xfrm>
            <a:off x="7330828" y="2275574"/>
            <a:ext cx="361852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Filtra route di peer non graditi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34"/>
          <p:cNvSpPr/>
          <p:nvPr/>
        </p:nvSpPr>
        <p:spPr>
          <a:xfrm>
            <a:off x="7122827" y="2871815"/>
            <a:ext cx="125046" cy="596260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34"/>
          <p:cNvSpPr txBox="1"/>
          <p:nvPr/>
        </p:nvSpPr>
        <p:spPr>
          <a:xfrm>
            <a:off x="7330828" y="3003814"/>
            <a:ext cx="432972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Blocca annunci GARR verso peer non graditi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34"/>
          <p:cNvSpPr/>
          <p:nvPr/>
        </p:nvSpPr>
        <p:spPr>
          <a:xfrm>
            <a:off x="7550308" y="1099055"/>
            <a:ext cx="453470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https://my.namex.it/content/1/route-servers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34"/>
          <p:cNvSpPr/>
          <p:nvPr/>
        </p:nvSpPr>
        <p:spPr>
          <a:xfrm>
            <a:off x="7550308" y="715137"/>
            <a:ext cx="382194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https://www.mix-it.net/route-server/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34"/>
          <p:cNvSpPr/>
          <p:nvPr/>
        </p:nvSpPr>
        <p:spPr>
          <a:xfrm>
            <a:off x="7122827" y="3488913"/>
            <a:ext cx="125046" cy="481302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34"/>
          <p:cNvSpPr txBox="1"/>
          <p:nvPr/>
        </p:nvSpPr>
        <p:spPr>
          <a:xfrm>
            <a:off x="7330828" y="3547388"/>
            <a:ext cx="432972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Prependa annunci Unibz verso route server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idx="1" type="body"/>
          </p:nvPr>
        </p:nvSpPr>
        <p:spPr>
          <a:xfrm>
            <a:off x="605589" y="951331"/>
            <a:ext cx="10515600" cy="54655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72000" spcFirstLastPara="1" rIns="720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it-IT"/>
              <a:t>Peering</a:t>
            </a:r>
            <a:endParaRPr/>
          </a:p>
          <a:p>
            <a:pPr indent="-179999" lvl="1" marL="360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it-IT"/>
              <a:t>Scambio di traffico fra peer, senza esborso di denaro</a:t>
            </a:r>
            <a:endParaRPr/>
          </a:p>
          <a:p>
            <a:pPr indent="-179999" lvl="1" marL="360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it-IT"/>
              <a:t>«settlement-free peering»</a:t>
            </a:r>
            <a:endParaRPr/>
          </a:p>
          <a:p>
            <a:pPr indent="-179999" lvl="1" marL="360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it-IT"/>
              <a:t>Ognuno raggiunge i clienti dell’altro, in modo paritario</a:t>
            </a:r>
            <a:endParaRPr/>
          </a:p>
          <a:p>
            <a:pPr indent="-52999" lvl="1" marL="360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it-IT"/>
              <a:t>Transito</a:t>
            </a:r>
            <a:endParaRPr/>
          </a:p>
          <a:p>
            <a:pPr indent="-179999" lvl="1" marL="360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it-IT"/>
              <a:t>Una rete paga un’altra rete per far passare il proprio traffico</a:t>
            </a:r>
            <a:endParaRPr/>
          </a:p>
          <a:p>
            <a:pPr indent="-179999" lvl="1" marL="360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it-IT"/>
              <a:t>«downstream» e «upstream» </a:t>
            </a:r>
            <a:endParaRPr/>
          </a:p>
          <a:p>
            <a:pPr indent="-179999" lvl="1" marL="360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it-IT"/>
              <a:t>Chi paga raggiunge i clienti </a:t>
            </a:r>
            <a:r>
              <a:rPr lang="it-IT" u="sng"/>
              <a:t>e i peer</a:t>
            </a:r>
            <a:r>
              <a:rPr lang="it-IT"/>
              <a:t> dell’altro</a:t>
            </a:r>
            <a:endParaRPr/>
          </a:p>
          <a:p>
            <a:pPr indent="-179999" lvl="1" marL="360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it-IT"/>
              <a:t>Diversi levelli di gerarchia («tier 1, tier 2, tier 3»)</a:t>
            </a:r>
            <a:endParaRPr/>
          </a:p>
          <a:p>
            <a:pPr indent="-52999" lvl="1" marL="360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it-IT"/>
              <a:t>NON bisogna confondere </a:t>
            </a:r>
            <a:endParaRPr/>
          </a:p>
          <a:p>
            <a:pPr indent="-179999" lvl="1" marL="360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it-IT"/>
              <a:t>peering come interconnessione fra network (è solo quello settlement-free)</a:t>
            </a:r>
            <a:endParaRPr/>
          </a:p>
          <a:p>
            <a:pPr indent="-179999" lvl="1" marL="360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it-IT"/>
              <a:t>peering come scambio di informazioni di routing (è quello che si fa con BGP)</a:t>
            </a:r>
            <a:endParaRPr/>
          </a:p>
          <a:p>
            <a:pPr indent="-52999" lvl="1" marL="360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</p:txBody>
      </p:sp>
      <p:sp>
        <p:nvSpPr>
          <p:cNvPr id="51" name="Google Shape;51;p8"/>
          <p:cNvSpPr txBox="1"/>
          <p:nvPr>
            <p:ph type="title"/>
          </p:nvPr>
        </p:nvSpPr>
        <p:spPr>
          <a:xfrm>
            <a:off x="838200" y="118393"/>
            <a:ext cx="10515600" cy="645528"/>
          </a:xfrm>
          <a:prstGeom prst="rect">
            <a:avLst/>
          </a:prstGeom>
          <a:noFill/>
          <a:ln cap="flat" cmpd="sng" w="12700">
            <a:solidFill>
              <a:srgbClr val="15213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6000" lIns="576000" spcFirstLastPara="1" rIns="396000" wrap="square" tIns="360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ckwell"/>
              <a:buNone/>
            </a:pPr>
            <a:r>
              <a:rPr lang="it-IT"/>
              <a:t>Peering 101 /1</a:t>
            </a:r>
            <a:endParaRPr/>
          </a:p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95998" y="6444000"/>
            <a:ext cx="9720000" cy="360000"/>
          </a:xfrm>
          <a:prstGeom prst="rect">
            <a:avLst/>
          </a:prstGeom>
          <a:solidFill>
            <a:srgbClr val="CCE402">
              <a:alpha val="8470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Peering - informazioni operative, controllo e manutenzione</a:t>
            </a:r>
            <a:endParaRPr/>
          </a:p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9900000" y="6444000"/>
            <a:ext cx="468000" cy="360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CCE40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5"/>
          <p:cNvSpPr txBox="1"/>
          <p:nvPr>
            <p:ph idx="1" type="body"/>
          </p:nvPr>
        </p:nvSpPr>
        <p:spPr>
          <a:xfrm>
            <a:off x="528000" y="903520"/>
            <a:ext cx="11136000" cy="1697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72000" spcFirstLastPara="1" rIns="7200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b="1" lang="it-IT" sz="1200">
                <a:latin typeface="Courier New"/>
                <a:ea typeface="Courier New"/>
                <a:cs typeface="Courier New"/>
                <a:sym typeface="Courier New"/>
              </a:rPr>
              <a:t>marletta@</a:t>
            </a:r>
            <a:r>
              <a:rPr b="1" lang="it-IT" sz="12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re1.mi02</a:t>
            </a:r>
            <a:r>
              <a:rPr b="1" lang="it-IT" sz="1200">
                <a:latin typeface="Courier New"/>
                <a:ea typeface="Courier New"/>
                <a:cs typeface="Courier New"/>
                <a:sym typeface="Courier New"/>
              </a:rPr>
              <a:t>-re0&gt; show configuration protocols bgp group ebgp-peers-mix-main neighbor 217.29.66.46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b="1" lang="it-IT" sz="1200">
                <a:latin typeface="Courier New"/>
                <a:ea typeface="Courier New"/>
                <a:cs typeface="Courier New"/>
                <a:sym typeface="Courier New"/>
              </a:rPr>
              <a:t>description FASTWEB;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None/>
            </a:pPr>
            <a:r>
              <a:rPr b="1" lang="it-IT" sz="12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metric-out igp delay-med-update</a:t>
            </a:r>
            <a:r>
              <a:rPr b="1" lang="it-IT" sz="1200"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b="1" lang="it-IT" sz="1200">
                <a:latin typeface="Courier New"/>
                <a:ea typeface="Courier New"/>
                <a:cs typeface="Courier New"/>
                <a:sym typeface="Courier New"/>
              </a:rPr>
              <a:t>peer-as 12874;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t/>
            </a:r>
            <a:endParaRPr b="1" sz="1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b="1" lang="it-IT" sz="1200">
                <a:latin typeface="Courier New"/>
                <a:ea typeface="Courier New"/>
                <a:cs typeface="Courier New"/>
                <a:sym typeface="Courier New"/>
              </a:rPr>
              <a:t>marletta@</a:t>
            </a:r>
            <a:r>
              <a:rPr b="1" lang="it-IT" sz="12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re1.rm02</a:t>
            </a:r>
            <a:r>
              <a:rPr b="1" lang="it-IT" sz="1200">
                <a:latin typeface="Courier New"/>
                <a:ea typeface="Courier New"/>
                <a:cs typeface="Courier New"/>
                <a:sym typeface="Courier New"/>
              </a:rPr>
              <a:t>-re0&gt; show configuration protocols bgp group ebgp-peers-namex-main neighbor 193.201.28.16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b="1" lang="it-IT" sz="1200">
                <a:latin typeface="Courier New"/>
                <a:ea typeface="Courier New"/>
                <a:cs typeface="Courier New"/>
                <a:sym typeface="Courier New"/>
              </a:rPr>
              <a:t>description FASTWEB;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None/>
            </a:pPr>
            <a:r>
              <a:rPr b="1" lang="it-IT" sz="12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metric-out igp delay-med-update</a:t>
            </a:r>
            <a:r>
              <a:rPr b="1" lang="it-IT" sz="1200"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b="1" lang="it-IT" sz="1200">
                <a:latin typeface="Courier New"/>
                <a:ea typeface="Courier New"/>
                <a:cs typeface="Courier New"/>
                <a:sym typeface="Courier New"/>
              </a:rPr>
              <a:t>peer-as 12874;</a:t>
            </a:r>
            <a:endParaRPr/>
          </a:p>
        </p:txBody>
      </p:sp>
      <p:sp>
        <p:nvSpPr>
          <p:cNvPr id="321" name="Google Shape;321;p35"/>
          <p:cNvSpPr txBox="1"/>
          <p:nvPr>
            <p:ph type="title"/>
          </p:nvPr>
        </p:nvSpPr>
        <p:spPr>
          <a:xfrm>
            <a:off x="0" y="108000"/>
            <a:ext cx="12192000" cy="460502"/>
          </a:xfrm>
          <a:prstGeom prst="rect">
            <a:avLst/>
          </a:prstGeom>
          <a:noFill/>
          <a:ln cap="flat" cmpd="sng" w="12700">
            <a:solidFill>
              <a:srgbClr val="15213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6000" lIns="576000" spcFirstLastPara="1" rIns="396000" wrap="square" tIns="360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ckwell"/>
              <a:buNone/>
            </a:pPr>
            <a:r>
              <a:rPr lang="it-IT"/>
              <a:t>Cold potato</a:t>
            </a:r>
            <a:endParaRPr/>
          </a:p>
        </p:txBody>
      </p:sp>
      <p:sp>
        <p:nvSpPr>
          <p:cNvPr id="322" name="Google Shape;322;p35"/>
          <p:cNvSpPr txBox="1"/>
          <p:nvPr>
            <p:ph idx="11" type="ftr"/>
          </p:nvPr>
        </p:nvSpPr>
        <p:spPr>
          <a:xfrm>
            <a:off x="95998" y="6444000"/>
            <a:ext cx="9720000" cy="360000"/>
          </a:xfrm>
          <a:prstGeom prst="rect">
            <a:avLst/>
          </a:prstGeom>
          <a:solidFill>
            <a:srgbClr val="CCE402">
              <a:alpha val="8470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Peering - informazioni operative, controllo e manutenzione</a:t>
            </a:r>
            <a:endParaRPr/>
          </a:p>
        </p:txBody>
      </p:sp>
      <p:sp>
        <p:nvSpPr>
          <p:cNvPr id="323" name="Google Shape;323;p35"/>
          <p:cNvSpPr txBox="1"/>
          <p:nvPr>
            <p:ph idx="12" type="sldNum"/>
          </p:nvPr>
        </p:nvSpPr>
        <p:spPr>
          <a:xfrm>
            <a:off x="9900000" y="6444000"/>
            <a:ext cx="468000" cy="360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CCE40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id="324" name="Google Shape;324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2462" y="2968740"/>
            <a:ext cx="10019323" cy="2635998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35"/>
          <p:cNvSpPr/>
          <p:nvPr/>
        </p:nvSpPr>
        <p:spPr>
          <a:xfrm>
            <a:off x="2727569" y="3663148"/>
            <a:ext cx="6830645" cy="465803"/>
          </a:xfrm>
          <a:custGeom>
            <a:rect b="b" l="l" r="r" t="t"/>
            <a:pathLst>
              <a:path extrusionOk="0" h="465803" w="6830646">
                <a:moveTo>
                  <a:pt x="0" y="17898"/>
                </a:moveTo>
                <a:cubicBezTo>
                  <a:pt x="601784" y="148154"/>
                  <a:pt x="1203569" y="278411"/>
                  <a:pt x="1750646" y="275806"/>
                </a:cubicBezTo>
                <a:cubicBezTo>
                  <a:pt x="2297723" y="273201"/>
                  <a:pt x="2711939" y="-28994"/>
                  <a:pt x="3282462" y="2267"/>
                </a:cubicBezTo>
                <a:cubicBezTo>
                  <a:pt x="3852985" y="33528"/>
                  <a:pt x="4582421" y="438626"/>
                  <a:pt x="5173785" y="463375"/>
                </a:cubicBezTo>
                <a:cubicBezTo>
                  <a:pt x="5765149" y="488124"/>
                  <a:pt x="6297897" y="319442"/>
                  <a:pt x="6830646" y="150760"/>
                </a:cubicBezTo>
              </a:path>
            </a:pathLst>
          </a:custGeom>
          <a:noFill/>
          <a:ln cap="flat" cmpd="sng" w="5715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6"/>
          <p:cNvSpPr txBox="1"/>
          <p:nvPr>
            <p:ph idx="1" type="body"/>
          </p:nvPr>
        </p:nvSpPr>
        <p:spPr>
          <a:xfrm>
            <a:off x="294320" y="838076"/>
            <a:ext cx="11136000" cy="43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72000" spcFirstLastPara="1" rIns="720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r>
              <a:rPr b="1" lang="it-IT" sz="1000">
                <a:latin typeface="Courier New"/>
                <a:ea typeface="Courier New"/>
                <a:cs typeface="Courier New"/>
                <a:sym typeface="Courier New"/>
              </a:rPr>
              <a:t>marletta@re1.mi02-re0&gt; show configuration protocols bgp group ebgp-peers-mix-main neighbor 217.29.66.166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r>
              <a:rPr b="1" lang="it-IT" sz="1000">
                <a:latin typeface="Courier New"/>
                <a:ea typeface="Courier New"/>
                <a:cs typeface="Courier New"/>
                <a:sym typeface="Courier New"/>
              </a:rPr>
              <a:t>description Akamai;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r>
              <a:rPr b="1" lang="it-IT" sz="1000">
                <a:latin typeface="Courier New"/>
                <a:ea typeface="Courier New"/>
                <a:cs typeface="Courier New"/>
                <a:sym typeface="Courier New"/>
              </a:rPr>
              <a:t>export [ pol-peer-akamai-export pol-reject ];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r>
              <a:rPr b="1" lang="it-IT" sz="1000">
                <a:latin typeface="Courier New"/>
                <a:ea typeface="Courier New"/>
                <a:cs typeface="Courier New"/>
                <a:sym typeface="Courier New"/>
              </a:rPr>
              <a:t>peer-as 20940;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r>
              <a:rPr b="1" lang="it-IT" sz="1000">
                <a:latin typeface="Courier New"/>
                <a:ea typeface="Courier New"/>
                <a:cs typeface="Courier New"/>
                <a:sym typeface="Courier New"/>
              </a:rPr>
              <a:t>marletta@re1.rm02-re0&gt; show configuration protocols bgp group ebgp-peers-namex-main neighbor 193.201.28.38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r>
              <a:rPr b="1" lang="it-IT" sz="1000">
                <a:latin typeface="Courier New"/>
                <a:ea typeface="Courier New"/>
                <a:cs typeface="Courier New"/>
                <a:sym typeface="Courier New"/>
              </a:rPr>
              <a:t>description Akamai;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r>
              <a:rPr b="1" lang="it-IT" sz="1000">
                <a:latin typeface="Courier New"/>
                <a:ea typeface="Courier New"/>
                <a:cs typeface="Courier New"/>
                <a:sym typeface="Courier New"/>
              </a:rPr>
              <a:t>import [ pol-peer-akamai-import pol-reject ];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r>
              <a:rPr b="1" lang="it-IT" sz="1000">
                <a:latin typeface="Courier New"/>
                <a:ea typeface="Courier New"/>
                <a:cs typeface="Courier New"/>
                <a:sym typeface="Courier New"/>
              </a:rPr>
              <a:t>export [ pol-peer-akamai-export pol-reject ];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r>
              <a:rPr b="1" lang="it-IT" sz="1000">
                <a:latin typeface="Courier New"/>
                <a:ea typeface="Courier New"/>
                <a:cs typeface="Courier New"/>
                <a:sym typeface="Courier New"/>
              </a:rPr>
              <a:t>peer-as 20940;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r>
              <a:t/>
            </a:r>
            <a:endParaRPr b="1" sz="1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r>
              <a:t/>
            </a:r>
            <a:endParaRPr b="1" sz="10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31" name="Google Shape;331;p36"/>
          <p:cNvSpPr txBox="1"/>
          <p:nvPr>
            <p:ph type="title"/>
          </p:nvPr>
        </p:nvSpPr>
        <p:spPr>
          <a:xfrm>
            <a:off x="0" y="108000"/>
            <a:ext cx="12192000" cy="460502"/>
          </a:xfrm>
          <a:prstGeom prst="rect">
            <a:avLst/>
          </a:prstGeom>
          <a:noFill/>
          <a:ln cap="flat" cmpd="sng" w="12700">
            <a:solidFill>
              <a:srgbClr val="15213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6000" lIns="576000" spcFirstLastPara="1" rIns="396000" wrap="square" tIns="360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ckwell"/>
              <a:buNone/>
            </a:pPr>
            <a:r>
              <a:rPr lang="it-IT"/>
              <a:t>Hot potato</a:t>
            </a:r>
            <a:endParaRPr/>
          </a:p>
        </p:txBody>
      </p:sp>
      <p:sp>
        <p:nvSpPr>
          <p:cNvPr id="332" name="Google Shape;332;p36"/>
          <p:cNvSpPr txBox="1"/>
          <p:nvPr>
            <p:ph idx="11" type="ftr"/>
          </p:nvPr>
        </p:nvSpPr>
        <p:spPr>
          <a:xfrm>
            <a:off x="95998" y="6444000"/>
            <a:ext cx="9720000" cy="360000"/>
          </a:xfrm>
          <a:prstGeom prst="rect">
            <a:avLst/>
          </a:prstGeom>
          <a:solidFill>
            <a:srgbClr val="CCE402">
              <a:alpha val="8470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Peering - informazioni operative, controllo e manutenzione</a:t>
            </a:r>
            <a:endParaRPr/>
          </a:p>
        </p:txBody>
      </p:sp>
      <p:sp>
        <p:nvSpPr>
          <p:cNvPr id="333" name="Google Shape;333;p36"/>
          <p:cNvSpPr txBox="1"/>
          <p:nvPr>
            <p:ph idx="12" type="sldNum"/>
          </p:nvPr>
        </p:nvSpPr>
        <p:spPr>
          <a:xfrm>
            <a:off x="9900000" y="6444000"/>
            <a:ext cx="468000" cy="360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CCE40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descr="How to Play Hot Potato - the hot game! - Game On Family" id="334" name="Google Shape;334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00283" y="866678"/>
            <a:ext cx="3335432" cy="2328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2955887"/>
            <a:ext cx="12192000" cy="3207611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36"/>
          <p:cNvSpPr/>
          <p:nvPr/>
        </p:nvSpPr>
        <p:spPr>
          <a:xfrm>
            <a:off x="2727569" y="3663148"/>
            <a:ext cx="6830645" cy="465803"/>
          </a:xfrm>
          <a:custGeom>
            <a:rect b="b" l="l" r="r" t="t"/>
            <a:pathLst>
              <a:path extrusionOk="0" h="465803" w="6830646">
                <a:moveTo>
                  <a:pt x="0" y="17898"/>
                </a:moveTo>
                <a:cubicBezTo>
                  <a:pt x="601784" y="148154"/>
                  <a:pt x="1203569" y="278411"/>
                  <a:pt x="1750646" y="275806"/>
                </a:cubicBezTo>
                <a:cubicBezTo>
                  <a:pt x="2297723" y="273201"/>
                  <a:pt x="2711939" y="-28994"/>
                  <a:pt x="3282462" y="2267"/>
                </a:cubicBezTo>
                <a:cubicBezTo>
                  <a:pt x="3852985" y="33528"/>
                  <a:pt x="4582421" y="438626"/>
                  <a:pt x="5173785" y="463375"/>
                </a:cubicBezTo>
                <a:cubicBezTo>
                  <a:pt x="5765149" y="488124"/>
                  <a:pt x="6297897" y="319442"/>
                  <a:pt x="6830646" y="150760"/>
                </a:cubicBezTo>
              </a:path>
            </a:pathLst>
          </a:custGeom>
          <a:noFill/>
          <a:ln cap="flat" cmpd="sng" w="5715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36"/>
          <p:cNvSpPr/>
          <p:nvPr/>
        </p:nvSpPr>
        <p:spPr>
          <a:xfrm>
            <a:off x="2872153" y="3932722"/>
            <a:ext cx="6783753" cy="1620627"/>
          </a:xfrm>
          <a:custGeom>
            <a:rect b="b" l="l" r="r" t="t"/>
            <a:pathLst>
              <a:path extrusionOk="0" h="1620627" w="6783753">
                <a:moveTo>
                  <a:pt x="0" y="1273908"/>
                </a:moveTo>
                <a:cubicBezTo>
                  <a:pt x="601784" y="1404164"/>
                  <a:pt x="1146255" y="1114995"/>
                  <a:pt x="1680307" y="1172308"/>
                </a:cubicBezTo>
                <a:cubicBezTo>
                  <a:pt x="2214359" y="1229621"/>
                  <a:pt x="2637694" y="1598246"/>
                  <a:pt x="3204309" y="1617784"/>
                </a:cubicBezTo>
                <a:cubicBezTo>
                  <a:pt x="3770924" y="1637322"/>
                  <a:pt x="4483426" y="1559169"/>
                  <a:pt x="5080000" y="1289538"/>
                </a:cubicBezTo>
                <a:cubicBezTo>
                  <a:pt x="5676574" y="1019907"/>
                  <a:pt x="6579249" y="621974"/>
                  <a:pt x="6783753" y="0"/>
                </a:cubicBezTo>
              </a:path>
            </a:pathLst>
          </a:custGeom>
          <a:noFill/>
          <a:ln cap="flat" cmpd="sng" w="5715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7"/>
          <p:cNvSpPr txBox="1"/>
          <p:nvPr>
            <p:ph type="title"/>
          </p:nvPr>
        </p:nvSpPr>
        <p:spPr>
          <a:xfrm>
            <a:off x="0" y="108000"/>
            <a:ext cx="12192000" cy="460502"/>
          </a:xfrm>
          <a:prstGeom prst="rect">
            <a:avLst/>
          </a:prstGeom>
          <a:noFill/>
          <a:ln cap="flat" cmpd="sng" w="12700">
            <a:solidFill>
              <a:srgbClr val="15213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6000" lIns="576000" spcFirstLastPara="1" rIns="396000" wrap="square" tIns="360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ckwell"/>
              <a:buNone/>
            </a:pPr>
            <a:r>
              <a:rPr lang="it-IT"/>
              <a:t>Come gestire le richieste di peering</a:t>
            </a:r>
            <a:endParaRPr/>
          </a:p>
        </p:txBody>
      </p:sp>
      <p:sp>
        <p:nvSpPr>
          <p:cNvPr id="343" name="Google Shape;343;p37"/>
          <p:cNvSpPr txBox="1"/>
          <p:nvPr>
            <p:ph idx="11" type="ftr"/>
          </p:nvPr>
        </p:nvSpPr>
        <p:spPr>
          <a:xfrm>
            <a:off x="95998" y="6444000"/>
            <a:ext cx="9720000" cy="360000"/>
          </a:xfrm>
          <a:prstGeom prst="rect">
            <a:avLst/>
          </a:prstGeom>
          <a:solidFill>
            <a:srgbClr val="CCE402">
              <a:alpha val="8470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Peering - informazioni operative, controllo e manutenzione</a:t>
            </a:r>
            <a:endParaRPr/>
          </a:p>
        </p:txBody>
      </p:sp>
      <p:sp>
        <p:nvSpPr>
          <p:cNvPr id="344" name="Google Shape;344;p37"/>
          <p:cNvSpPr txBox="1"/>
          <p:nvPr>
            <p:ph idx="12" type="sldNum"/>
          </p:nvPr>
        </p:nvSpPr>
        <p:spPr>
          <a:xfrm>
            <a:off x="9900000" y="6444000"/>
            <a:ext cx="468000" cy="360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CCE40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id="345" name="Google Shape;345;p3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31880" y="715596"/>
            <a:ext cx="3762086" cy="4356100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37"/>
          <p:cNvSpPr txBox="1"/>
          <p:nvPr/>
        </p:nvSpPr>
        <p:spPr>
          <a:xfrm>
            <a:off x="422032" y="2568378"/>
            <a:ext cx="7440245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it-IT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contatto per la richiesta inserito su PeeringDB è </a:t>
            </a:r>
            <a:r>
              <a:rPr b="0" i="0" lang="it-IT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peering@garr.it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it-IT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noc@garr.it</a:t>
            </a:r>
            <a:r>
              <a:rPr b="0" i="0" lang="it-IT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è il contatto operativo (problematiche tecniche non passano da </a:t>
            </a:r>
            <a:r>
              <a:rPr b="0" i="0" lang="it-IT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peering@garr.it</a:t>
            </a:r>
            <a:r>
              <a:rPr b="0" i="0" lang="it-IT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it-IT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NOC effettua l’analisi tecnica della richiesta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it-IT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Volume di traffico scambiato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it-IT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Direttrice di provenienza del traffico in assenza di peering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it-IT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Numero di route propagate dal peer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it-IT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Tipologia del peer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it-IT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Localizzazione del peering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it-IT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NOC propone una soluzione a Peering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it-IT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caso di approvazione si procede con attivazione e checklist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it-IT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caso di rigetto si manda comunque una comunicazione al peer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image.png" id="347" name="Google Shape;347;p37"/>
          <p:cNvSpPr/>
          <p:nvPr/>
        </p:nvSpPr>
        <p:spPr>
          <a:xfrm>
            <a:off x="6096000" y="34290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8" name="Google Shape;348;p3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52623" y="776982"/>
            <a:ext cx="5502886" cy="15617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8"/>
          <p:cNvSpPr txBox="1"/>
          <p:nvPr>
            <p:ph type="title"/>
          </p:nvPr>
        </p:nvSpPr>
        <p:spPr>
          <a:xfrm>
            <a:off x="831851" y="1958501"/>
            <a:ext cx="10515600" cy="1568497"/>
          </a:xfrm>
          <a:prstGeom prst="rect">
            <a:avLst/>
          </a:prstGeom>
          <a:noFill/>
          <a:ln cap="flat" cmpd="sng" w="9525">
            <a:solidFill>
              <a:srgbClr val="B4E40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36000" lIns="108000" spcFirstLastPara="1" rIns="108000" wrap="square" tIns="360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Rockwell"/>
              <a:buNone/>
            </a:pPr>
            <a:r>
              <a:rPr lang="it-IT"/>
              <a:t>Sezione 4</a:t>
            </a:r>
            <a:endParaRPr/>
          </a:p>
        </p:txBody>
      </p:sp>
      <p:sp>
        <p:nvSpPr>
          <p:cNvPr id="354" name="Google Shape;354;p38"/>
          <p:cNvSpPr txBox="1"/>
          <p:nvPr>
            <p:ph idx="1" type="body"/>
          </p:nvPr>
        </p:nvSpPr>
        <p:spPr>
          <a:xfrm>
            <a:off x="831851" y="3592629"/>
            <a:ext cx="10515600" cy="10168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1800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E402"/>
              </a:buClr>
              <a:buSzPts val="2400"/>
              <a:buNone/>
            </a:pPr>
            <a:r>
              <a:rPr lang="it-IT"/>
              <a:t>Transito: configurazioni e operazioni necessarie</a:t>
            </a:r>
            <a:endParaRPr/>
          </a:p>
        </p:txBody>
      </p:sp>
      <p:sp>
        <p:nvSpPr>
          <p:cNvPr id="355" name="Google Shape;355;p38"/>
          <p:cNvSpPr txBox="1"/>
          <p:nvPr>
            <p:ph idx="11" type="ftr"/>
          </p:nvPr>
        </p:nvSpPr>
        <p:spPr>
          <a:xfrm>
            <a:off x="831851" y="6408110"/>
            <a:ext cx="4384727" cy="261610"/>
          </a:xfrm>
          <a:prstGeom prst="rect">
            <a:avLst/>
          </a:prstGeom>
          <a:solidFill>
            <a:srgbClr val="152139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Peering - informazioni operative, controllo e manutenzione</a:t>
            </a:r>
            <a:endParaRPr/>
          </a:p>
        </p:txBody>
      </p:sp>
      <p:sp>
        <p:nvSpPr>
          <p:cNvPr id="356" name="Google Shape;356;p38"/>
          <p:cNvSpPr txBox="1"/>
          <p:nvPr>
            <p:ph idx="4294967295" type="sldNum"/>
          </p:nvPr>
        </p:nvSpPr>
        <p:spPr>
          <a:xfrm>
            <a:off x="11723688" y="6443663"/>
            <a:ext cx="468312" cy="360362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CCE40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9"/>
          <p:cNvSpPr txBox="1"/>
          <p:nvPr>
            <p:ph idx="1" type="body"/>
          </p:nvPr>
        </p:nvSpPr>
        <p:spPr>
          <a:xfrm>
            <a:off x="95998" y="832400"/>
            <a:ext cx="11136000" cy="43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72000" spcFirstLastPara="1" rIns="72000" wrap="square" tIns="45700">
            <a:norm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it-IT"/>
              <a:t>Chiedere ai responsabili tecnici dell’ente da collegare quali sono i prefissi che intendono annunciare e dietro quale AS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it-IT"/>
              <a:t>Verificare che sul DB RIPE siano presenti gli oggetti </a:t>
            </a:r>
            <a:r>
              <a:rPr b="1" lang="it-IT">
                <a:latin typeface="Courier New"/>
                <a:ea typeface="Courier New"/>
                <a:cs typeface="Courier New"/>
                <a:sym typeface="Courier New"/>
              </a:rPr>
              <a:t>route </a:t>
            </a:r>
            <a:r>
              <a:rPr lang="it-IT"/>
              <a:t>per ciascun prefisso con attributo </a:t>
            </a:r>
            <a:r>
              <a:rPr b="1" lang="it-IT">
                <a:latin typeface="Courier New"/>
                <a:ea typeface="Courier New"/>
                <a:cs typeface="Courier New"/>
                <a:sym typeface="Courier New"/>
              </a:rPr>
              <a:t>origin: </a:t>
            </a:r>
            <a:r>
              <a:rPr lang="it-IT"/>
              <a:t>pari all’AS del client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it-IT"/>
              <a:t>Aggiungere l’AS client all’</a:t>
            </a:r>
            <a:r>
              <a:rPr b="1" lang="it-IT">
                <a:latin typeface="Courier New"/>
                <a:ea typeface="Courier New"/>
                <a:cs typeface="Courier New"/>
                <a:sym typeface="Courier New"/>
              </a:rPr>
              <a:t>as-set: AS-GARR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it-IT"/>
              <a:t>Creare le policy in ingresso per il peering BGP</a:t>
            </a:r>
            <a:br>
              <a:rPr lang="it-IT"/>
            </a:br>
            <a:r>
              <a:rPr lang="it-IT"/>
              <a:t>facendo un filtro </a:t>
            </a:r>
            <a:r>
              <a:rPr b="1" lang="it-IT"/>
              <a:t>EXACT</a:t>
            </a:r>
            <a:r>
              <a:rPr lang="it-IT"/>
              <a:t> sulle route accettate</a:t>
            </a:r>
            <a:br>
              <a:rPr lang="it-IT"/>
            </a:br>
            <a:r>
              <a:rPr lang="it-IT"/>
              <a:t>in osservanza alle regole tecniche MANRS</a:t>
            </a:r>
            <a:endParaRPr/>
          </a:p>
        </p:txBody>
      </p:sp>
      <p:sp>
        <p:nvSpPr>
          <p:cNvPr id="362" name="Google Shape;362;p39"/>
          <p:cNvSpPr txBox="1"/>
          <p:nvPr>
            <p:ph type="title"/>
          </p:nvPr>
        </p:nvSpPr>
        <p:spPr>
          <a:xfrm>
            <a:off x="0" y="108000"/>
            <a:ext cx="12192000" cy="460502"/>
          </a:xfrm>
          <a:prstGeom prst="rect">
            <a:avLst/>
          </a:prstGeom>
          <a:noFill/>
          <a:ln cap="flat" cmpd="sng" w="12700">
            <a:solidFill>
              <a:srgbClr val="15213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6000" lIns="576000" spcFirstLastPara="1" rIns="396000" wrap="square" tIns="360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ckwell"/>
              <a:buNone/>
            </a:pPr>
            <a:r>
              <a:rPr lang="it-IT"/>
              <a:t> Come aggiungere un AS client per GARR</a:t>
            </a:r>
            <a:endParaRPr/>
          </a:p>
        </p:txBody>
      </p:sp>
      <p:sp>
        <p:nvSpPr>
          <p:cNvPr id="363" name="Google Shape;363;p39"/>
          <p:cNvSpPr txBox="1"/>
          <p:nvPr>
            <p:ph idx="11" type="ftr"/>
          </p:nvPr>
        </p:nvSpPr>
        <p:spPr>
          <a:xfrm>
            <a:off x="95998" y="6444000"/>
            <a:ext cx="9720000" cy="360000"/>
          </a:xfrm>
          <a:prstGeom prst="rect">
            <a:avLst/>
          </a:prstGeom>
          <a:solidFill>
            <a:srgbClr val="CCE402">
              <a:alpha val="8470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Peering - informazioni operative, controllo e manutenzione</a:t>
            </a:r>
            <a:endParaRPr/>
          </a:p>
        </p:txBody>
      </p:sp>
      <p:sp>
        <p:nvSpPr>
          <p:cNvPr id="364" name="Google Shape;364;p39"/>
          <p:cNvSpPr txBox="1"/>
          <p:nvPr>
            <p:ph idx="12" type="sldNum"/>
          </p:nvPr>
        </p:nvSpPr>
        <p:spPr>
          <a:xfrm>
            <a:off x="9900000" y="6444000"/>
            <a:ext cx="468000" cy="360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CCE40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365" name="Google Shape;365;p39"/>
          <p:cNvSpPr txBox="1"/>
          <p:nvPr/>
        </p:nvSpPr>
        <p:spPr>
          <a:xfrm>
            <a:off x="6009118" y="2079857"/>
            <a:ext cx="6182882" cy="3108543"/>
          </a:xfrm>
          <a:prstGeom prst="rect">
            <a:avLst/>
          </a:prstGeom>
          <a:noFill/>
          <a:ln cap="flat" cmpd="sng" w="381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4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marletta@userhost:~$ whois -i origin AS8978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4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% Information related to '193.43.128.0/22AS8978'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400" u="none" cap="none" strike="noStrik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route:          193.43.128.0/22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4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descr:          URBE-NET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400" u="none" cap="none" strike="noStrik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origin:         AS8978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4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remarks:        Pontifical University of the Holy Cross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4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remarks:        Pontificia Universita della Santa Croce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4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mnt-by:         VATICAN-MNT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4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mnt-by:         URBE-MNT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4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mnt-by:         PUSC-MNT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4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created:        1970-01-01T00:00:00Z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4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last-modified:  2013-12-05T15:40:59Z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4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source:         RIPE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6" name="Google Shape;366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0497" y="4044047"/>
            <a:ext cx="5283501" cy="2245360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39"/>
          <p:cNvSpPr/>
          <p:nvPr/>
        </p:nvSpPr>
        <p:spPr>
          <a:xfrm>
            <a:off x="422742" y="3634127"/>
            <a:ext cx="509145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https://manrs.org/netops/network-operator-actions/#action1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8" name="Google Shape;368;p39"/>
          <p:cNvCxnSpPr/>
          <p:nvPr/>
        </p:nvCxnSpPr>
        <p:spPr>
          <a:xfrm>
            <a:off x="4084320" y="1910080"/>
            <a:ext cx="1849120" cy="294640"/>
          </a:xfrm>
          <a:prstGeom prst="straightConnector1">
            <a:avLst/>
          </a:prstGeom>
          <a:noFill/>
          <a:ln cap="flat" cmpd="sng" w="57150">
            <a:solidFill>
              <a:srgbClr val="00B050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0"/>
          <p:cNvSpPr txBox="1"/>
          <p:nvPr>
            <p:ph idx="1" type="body"/>
          </p:nvPr>
        </p:nvSpPr>
        <p:spPr>
          <a:xfrm>
            <a:off x="527999" y="701040"/>
            <a:ext cx="11136000" cy="5742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72000" spcFirstLastPara="1" rIns="72000" wrap="square" tIns="45700">
            <a:normAutofit fontScale="40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it-IT" sz="2500">
                <a:latin typeface="Courier New"/>
                <a:ea typeface="Courier New"/>
                <a:cs typeface="Courier New"/>
                <a:sym typeface="Courier New"/>
              </a:rPr>
              <a:t>marletta@userhost:~$ </a:t>
            </a:r>
            <a:r>
              <a:rPr b="1" lang="it-IT" sz="25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whois as-garr</a:t>
            </a:r>
            <a:endParaRPr b="1" sz="2500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it-IT" sz="2500">
                <a:latin typeface="Courier New"/>
                <a:ea typeface="Courier New"/>
                <a:cs typeface="Courier New"/>
                <a:sym typeface="Courier New"/>
              </a:rPr>
              <a:t>% This is the RIPE Database query service.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it-IT" sz="2500">
                <a:latin typeface="Courier New"/>
                <a:ea typeface="Courier New"/>
                <a:cs typeface="Courier New"/>
                <a:sym typeface="Courier New"/>
              </a:rPr>
              <a:t>% The objects are in RPSL format.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it-IT" sz="2500">
                <a:latin typeface="Courier New"/>
                <a:ea typeface="Courier New"/>
                <a:cs typeface="Courier New"/>
                <a:sym typeface="Courier New"/>
              </a:rPr>
              <a:t>%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it-IT" sz="2500">
                <a:latin typeface="Courier New"/>
                <a:ea typeface="Courier New"/>
                <a:cs typeface="Courier New"/>
                <a:sym typeface="Courier New"/>
              </a:rPr>
              <a:t>% The RIPE Database is subject to Terms and Conditions.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it-IT" sz="2500">
                <a:latin typeface="Courier New"/>
                <a:ea typeface="Courier New"/>
                <a:cs typeface="Courier New"/>
                <a:sym typeface="Courier New"/>
              </a:rPr>
              <a:t>% See https://apps.db.ripe.net/docs/HTML-Terms-And-Conditions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 sz="25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it-IT" sz="2500">
                <a:latin typeface="Courier New"/>
                <a:ea typeface="Courier New"/>
                <a:cs typeface="Courier New"/>
                <a:sym typeface="Courier New"/>
              </a:rPr>
              <a:t>% Note: this output has been filtered.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it-IT" sz="2500">
                <a:latin typeface="Courier New"/>
                <a:ea typeface="Courier New"/>
                <a:cs typeface="Courier New"/>
                <a:sym typeface="Courier New"/>
              </a:rPr>
              <a:t>%       To receive output for a database update, use the "-B" flag.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 sz="25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it-IT" sz="2500">
                <a:latin typeface="Courier New"/>
                <a:ea typeface="Courier New"/>
                <a:cs typeface="Courier New"/>
                <a:sym typeface="Courier New"/>
              </a:rPr>
              <a:t>% Information related to 'AS-GARR'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 sz="25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it-IT" sz="2500">
                <a:latin typeface="Courier New"/>
                <a:ea typeface="Courier New"/>
                <a:cs typeface="Courier New"/>
                <a:sym typeface="Courier New"/>
              </a:rPr>
              <a:t>as-set:         AS-GARR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it-IT" sz="2500">
                <a:latin typeface="Courier New"/>
                <a:ea typeface="Courier New"/>
                <a:cs typeface="Courier New"/>
                <a:sym typeface="Courier New"/>
              </a:rPr>
              <a:t>descr:          National GARR ASes</a:t>
            </a:r>
            <a:endParaRPr b="1" sz="25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it-IT" sz="2500">
                <a:latin typeface="Courier New"/>
                <a:ea typeface="Courier New"/>
                <a:cs typeface="Courier New"/>
                <a:sym typeface="Courier New"/>
              </a:rPr>
              <a:t>members:        AS137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it-IT" sz="2500">
                <a:latin typeface="Courier New"/>
                <a:ea typeface="Courier New"/>
                <a:cs typeface="Courier New"/>
                <a:sym typeface="Courier New"/>
              </a:rPr>
              <a:t>members:        AS24869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it-IT" sz="2500">
                <a:latin typeface="Courier New"/>
                <a:ea typeface="Courier New"/>
                <a:cs typeface="Courier New"/>
                <a:sym typeface="Courier New"/>
              </a:rPr>
              <a:t>members:        AS8978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it-IT" sz="2500">
                <a:latin typeface="Courier New"/>
                <a:ea typeface="Courier New"/>
                <a:cs typeface="Courier New"/>
                <a:sym typeface="Courier New"/>
              </a:rPr>
              <a:t>members:        AS35110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it-IT" sz="2500">
                <a:latin typeface="Courier New"/>
                <a:ea typeface="Courier New"/>
                <a:cs typeface="Courier New"/>
                <a:sym typeface="Courier New"/>
              </a:rPr>
              <a:t>members:        AS42165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it-IT" sz="2500">
                <a:latin typeface="Courier New"/>
                <a:ea typeface="Courier New"/>
                <a:cs typeface="Courier New"/>
                <a:sym typeface="Courier New"/>
              </a:rPr>
              <a:t>members:        AS16004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it-IT" sz="2500">
                <a:latin typeface="Courier New"/>
                <a:ea typeface="Courier New"/>
                <a:cs typeface="Courier New"/>
                <a:sym typeface="Courier New"/>
              </a:rPr>
              <a:t>members:        AS2597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it-IT" sz="2500">
                <a:latin typeface="Courier New"/>
                <a:ea typeface="Courier New"/>
                <a:cs typeface="Courier New"/>
                <a:sym typeface="Courier New"/>
              </a:rPr>
              <a:t>members:        AS50112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it-IT" sz="2500">
                <a:latin typeface="Courier New"/>
                <a:ea typeface="Courier New"/>
                <a:cs typeface="Courier New"/>
                <a:sym typeface="Courier New"/>
              </a:rPr>
              <a:t>members:        AS51708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it-IT" sz="2500">
                <a:latin typeface="Courier New"/>
                <a:ea typeface="Courier New"/>
                <a:cs typeface="Courier New"/>
                <a:sym typeface="Courier New"/>
              </a:rPr>
              <a:t>members:        AS50507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it-IT" sz="2500">
                <a:latin typeface="Courier New"/>
                <a:ea typeface="Courier New"/>
                <a:cs typeface="Courier New"/>
                <a:sym typeface="Courier New"/>
              </a:rPr>
              <a:t>members:        AS29609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it-IT" sz="2500">
                <a:latin typeface="Courier New"/>
                <a:ea typeface="Courier New"/>
                <a:cs typeface="Courier New"/>
                <a:sym typeface="Courier New"/>
              </a:rPr>
              <a:t>members:        AS197440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it-IT" sz="2500">
                <a:latin typeface="Courier New"/>
                <a:ea typeface="Courier New"/>
                <a:cs typeface="Courier New"/>
                <a:sym typeface="Courier New"/>
              </a:rPr>
              <a:t>members:        AS49976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it-IT" sz="2500">
                <a:latin typeface="Courier New"/>
                <a:ea typeface="Courier New"/>
                <a:cs typeface="Courier New"/>
                <a:sym typeface="Courier New"/>
              </a:rPr>
              <a:t>members:        AS31638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it-IT" sz="2500">
                <a:latin typeface="Courier New"/>
                <a:ea typeface="Courier New"/>
                <a:cs typeface="Courier New"/>
                <a:sym typeface="Courier New"/>
              </a:rPr>
              <a:t>members:        AS199342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it-IT" sz="2500">
                <a:latin typeface="Courier New"/>
                <a:ea typeface="Courier New"/>
                <a:cs typeface="Courier New"/>
                <a:sym typeface="Courier New"/>
              </a:rPr>
              <a:t>members:        AS2596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it-IT" sz="2500">
                <a:latin typeface="Courier New"/>
                <a:ea typeface="Courier New"/>
                <a:cs typeface="Courier New"/>
                <a:sym typeface="Courier New"/>
              </a:rPr>
              <a:t>members:        AS2598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it-IT" sz="2500">
                <a:latin typeface="Courier New"/>
                <a:ea typeface="Courier New"/>
                <a:cs typeface="Courier New"/>
                <a:sym typeface="Courier New"/>
              </a:rPr>
              <a:t>members:        AS5502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it-IT" sz="2500">
                <a:latin typeface="Courier New"/>
                <a:ea typeface="Courier New"/>
                <a:cs typeface="Courier New"/>
                <a:sym typeface="Courier New"/>
              </a:rPr>
              <a:t>members:        AS200375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it-IT" sz="2500">
                <a:latin typeface="Courier New"/>
                <a:ea typeface="Courier New"/>
                <a:cs typeface="Courier New"/>
                <a:sym typeface="Courier New"/>
              </a:rPr>
              <a:t>members:        AS6882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it-IT" sz="2500">
                <a:latin typeface="Courier New"/>
                <a:ea typeface="Courier New"/>
                <a:cs typeface="Courier New"/>
                <a:sym typeface="Courier New"/>
              </a:rPr>
              <a:t>members:        AS209631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it-IT" sz="2500">
                <a:latin typeface="Courier New"/>
                <a:ea typeface="Courier New"/>
                <a:cs typeface="Courier New"/>
                <a:sym typeface="Courier New"/>
              </a:rPr>
              <a:t>members:        AS42081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it-IT" sz="2500">
                <a:latin typeface="Courier New"/>
                <a:ea typeface="Courier New"/>
                <a:cs typeface="Courier New"/>
                <a:sym typeface="Courier New"/>
              </a:rPr>
              <a:t>members:        AS20745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it-IT" sz="2500">
                <a:latin typeface="Courier New"/>
                <a:ea typeface="Courier New"/>
                <a:cs typeface="Courier New"/>
                <a:sym typeface="Courier New"/>
              </a:rPr>
              <a:t>members:        AS20697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it-IT" sz="2500">
                <a:latin typeface="Courier New"/>
                <a:ea typeface="Courier New"/>
                <a:cs typeface="Courier New"/>
                <a:sym typeface="Courier New"/>
              </a:rPr>
              <a:t>members:        AS29598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it-IT" sz="2500">
                <a:latin typeface="Courier New"/>
                <a:ea typeface="Courier New"/>
                <a:cs typeface="Courier New"/>
                <a:sym typeface="Courier New"/>
              </a:rPr>
              <a:t>members:        AS21333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it-IT" sz="2500">
                <a:latin typeface="Courier New"/>
                <a:ea typeface="Courier New"/>
                <a:cs typeface="Courier New"/>
                <a:sym typeface="Courier New"/>
              </a:rPr>
              <a:t>tech-c:         GN450-RIPE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it-IT" sz="2500">
                <a:latin typeface="Courier New"/>
                <a:ea typeface="Courier New"/>
                <a:cs typeface="Courier New"/>
                <a:sym typeface="Courier New"/>
              </a:rPr>
              <a:t>admin-c:        CB20753-RIPE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it-IT" sz="2500">
                <a:latin typeface="Courier New"/>
                <a:ea typeface="Courier New"/>
                <a:cs typeface="Courier New"/>
                <a:sym typeface="Courier New"/>
              </a:rPr>
              <a:t>mnt-by:         GARR-LIR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it-IT" sz="2500">
                <a:latin typeface="Courier New"/>
                <a:ea typeface="Courier New"/>
                <a:cs typeface="Courier New"/>
                <a:sym typeface="Courier New"/>
              </a:rPr>
              <a:t>created:        2002-08-20T09:16:55Z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it-IT" sz="2500">
                <a:latin typeface="Courier New"/>
                <a:ea typeface="Courier New"/>
                <a:cs typeface="Courier New"/>
                <a:sym typeface="Courier New"/>
              </a:rPr>
              <a:t>last-modified:  2023-10-30T11:27:24Z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it-IT" sz="2500">
                <a:latin typeface="Courier New"/>
                <a:ea typeface="Courier New"/>
                <a:cs typeface="Courier New"/>
                <a:sym typeface="Courier New"/>
              </a:rPr>
              <a:t>source:         RIPE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74" name="Google Shape;374;p40"/>
          <p:cNvSpPr txBox="1"/>
          <p:nvPr>
            <p:ph type="title"/>
          </p:nvPr>
        </p:nvSpPr>
        <p:spPr>
          <a:xfrm>
            <a:off x="0" y="108000"/>
            <a:ext cx="12192000" cy="460502"/>
          </a:xfrm>
          <a:prstGeom prst="rect">
            <a:avLst/>
          </a:prstGeom>
          <a:noFill/>
          <a:ln cap="flat" cmpd="sng" w="12700">
            <a:solidFill>
              <a:srgbClr val="15213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6000" lIns="576000" spcFirstLastPara="1" rIns="396000" wrap="square" tIns="360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ckwell"/>
              <a:buNone/>
            </a:pPr>
            <a:r>
              <a:rPr lang="it-IT"/>
              <a:t>GARR come AS di transito</a:t>
            </a:r>
            <a:endParaRPr/>
          </a:p>
        </p:txBody>
      </p:sp>
      <p:sp>
        <p:nvSpPr>
          <p:cNvPr id="375" name="Google Shape;375;p40"/>
          <p:cNvSpPr txBox="1"/>
          <p:nvPr>
            <p:ph idx="11" type="ftr"/>
          </p:nvPr>
        </p:nvSpPr>
        <p:spPr>
          <a:xfrm>
            <a:off x="95998" y="6444000"/>
            <a:ext cx="9720000" cy="360000"/>
          </a:xfrm>
          <a:prstGeom prst="rect">
            <a:avLst/>
          </a:prstGeom>
          <a:solidFill>
            <a:srgbClr val="CCE402">
              <a:alpha val="8470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Peering - informazioni operative, controllo e manutenzione</a:t>
            </a:r>
            <a:endParaRPr/>
          </a:p>
        </p:txBody>
      </p:sp>
      <p:sp>
        <p:nvSpPr>
          <p:cNvPr id="376" name="Google Shape;376;p40"/>
          <p:cNvSpPr txBox="1"/>
          <p:nvPr/>
        </p:nvSpPr>
        <p:spPr>
          <a:xfrm>
            <a:off x="6817360" y="1198880"/>
            <a:ext cx="3769360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Sul DB RIPE è registrato l’oggetto</a:t>
            </a:r>
            <a:br>
              <a:rPr b="0" i="0" lang="it-IT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it-IT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as-set: AS-GARR</a:t>
            </a:r>
            <a:br>
              <a:rPr b="1" i="0" lang="it-IT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L’oggetto contiene tutti gli AS client di GARR, ovvero gli AS cui GARR dà transito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Sono tutti gli utenti GARR che hanno un AS pubblico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Alcuni hanno anche un altro o più transiti, altri solo GARR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1"/>
          <p:cNvSpPr txBox="1"/>
          <p:nvPr>
            <p:ph idx="1" type="body"/>
          </p:nvPr>
        </p:nvSpPr>
        <p:spPr>
          <a:xfrm>
            <a:off x="527999" y="1188000"/>
            <a:ext cx="11136000" cy="43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72000" spcFirstLastPara="1" rIns="72000" wrap="square" tIns="45700">
            <a:norm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it-IT"/>
              <a:t>Fornire l’AS primario GARR AS137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it-IT"/>
              <a:t>Fornire l’</a:t>
            </a:r>
            <a:r>
              <a:rPr b="1" lang="it-IT">
                <a:latin typeface="Courier New"/>
                <a:ea typeface="Courier New"/>
                <a:cs typeface="Courier New"/>
                <a:sym typeface="Courier New"/>
              </a:rPr>
              <a:t>as-set: AS-GARR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it-IT"/>
              <a:t>Tramite RPSL RFC2280 il fornitore di transito riuscirà a recuperare ricorsivamente tutti gli oggetti </a:t>
            </a:r>
            <a:r>
              <a:rPr b="1" lang="it-IT">
                <a:latin typeface="Courier New"/>
                <a:ea typeface="Courier New"/>
                <a:cs typeface="Courier New"/>
                <a:sym typeface="Courier New"/>
              </a:rPr>
              <a:t>route</a:t>
            </a:r>
            <a:r>
              <a:rPr b="1" lang="it-IT"/>
              <a:t> </a:t>
            </a:r>
            <a:r>
              <a:rPr lang="it-IT"/>
              <a:t>collegati alla lista di AS</a:t>
            </a:r>
            <a:endParaRPr/>
          </a:p>
          <a:p>
            <a:pPr indent="-342900" lvl="1" marL="702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it-IT" u="sng">
                <a:solidFill>
                  <a:schemeClr val="hlink"/>
                </a:solidFill>
                <a:hlinkClick r:id="rId3"/>
              </a:rPr>
              <a:t>https://datatracker.ietf.org/doc/html/rfc2280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it-IT"/>
              <a:t>Il fornitore di transito creerà una lista automatica di filtri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it-IT"/>
              <a:t>I filtri si aggiornano di consueto ogni notte alle 01:00 (possono esserci convenzioni diverse)</a:t>
            </a:r>
            <a:endParaRPr/>
          </a:p>
          <a:p>
            <a:pPr indent="-342900" lvl="1" marL="702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it-IT"/>
              <a:t>Per questo quando si aggiunge un nuovo AS pubblico client di GARR le operazioni sul routing registry vanno fatte in anticipo rispetto all’attivazione del collegamento</a:t>
            </a:r>
            <a:endParaRPr/>
          </a:p>
        </p:txBody>
      </p:sp>
      <p:sp>
        <p:nvSpPr>
          <p:cNvPr id="382" name="Google Shape;382;p41"/>
          <p:cNvSpPr txBox="1"/>
          <p:nvPr>
            <p:ph type="title"/>
          </p:nvPr>
        </p:nvSpPr>
        <p:spPr>
          <a:xfrm>
            <a:off x="0" y="108000"/>
            <a:ext cx="12192000" cy="460502"/>
          </a:xfrm>
          <a:prstGeom prst="rect">
            <a:avLst/>
          </a:prstGeom>
          <a:noFill/>
          <a:ln cap="flat" cmpd="sng" w="12700">
            <a:solidFill>
              <a:srgbClr val="15213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6000" lIns="576000" spcFirstLastPara="1" rIns="396000" wrap="square" tIns="360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ckwell"/>
              <a:buNone/>
            </a:pPr>
            <a:r>
              <a:rPr lang="it-IT"/>
              <a:t>Come aggiungere un transito alla rete GARR</a:t>
            </a:r>
            <a:endParaRPr/>
          </a:p>
        </p:txBody>
      </p:sp>
      <p:sp>
        <p:nvSpPr>
          <p:cNvPr id="383" name="Google Shape;383;p41"/>
          <p:cNvSpPr txBox="1"/>
          <p:nvPr>
            <p:ph idx="11" type="ftr"/>
          </p:nvPr>
        </p:nvSpPr>
        <p:spPr>
          <a:xfrm>
            <a:off x="95998" y="6444000"/>
            <a:ext cx="9720000" cy="360000"/>
          </a:xfrm>
          <a:prstGeom prst="rect">
            <a:avLst/>
          </a:prstGeom>
          <a:solidFill>
            <a:srgbClr val="CCE402">
              <a:alpha val="8470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Peering - informazioni operative, controllo e manutenzione</a:t>
            </a:r>
            <a:endParaRPr/>
          </a:p>
        </p:txBody>
      </p:sp>
      <p:sp>
        <p:nvSpPr>
          <p:cNvPr id="384" name="Google Shape;384;p41"/>
          <p:cNvSpPr txBox="1"/>
          <p:nvPr>
            <p:ph idx="12" type="sldNum"/>
          </p:nvPr>
        </p:nvSpPr>
        <p:spPr>
          <a:xfrm>
            <a:off x="9900000" y="6444000"/>
            <a:ext cx="468000" cy="360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CCE40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42"/>
          <p:cNvSpPr txBox="1"/>
          <p:nvPr>
            <p:ph type="title"/>
          </p:nvPr>
        </p:nvSpPr>
        <p:spPr>
          <a:xfrm>
            <a:off x="831851" y="1958501"/>
            <a:ext cx="10515600" cy="1568497"/>
          </a:xfrm>
          <a:prstGeom prst="rect">
            <a:avLst/>
          </a:prstGeom>
          <a:noFill/>
          <a:ln cap="flat" cmpd="sng" w="9525">
            <a:solidFill>
              <a:srgbClr val="B4E40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36000" lIns="108000" spcFirstLastPara="1" rIns="108000" wrap="square" tIns="360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Rockwell"/>
              <a:buNone/>
            </a:pPr>
            <a:r>
              <a:rPr lang="it-IT"/>
              <a:t>Sezione 5</a:t>
            </a:r>
            <a:endParaRPr/>
          </a:p>
        </p:txBody>
      </p:sp>
      <p:sp>
        <p:nvSpPr>
          <p:cNvPr id="390" name="Google Shape;390;p42"/>
          <p:cNvSpPr txBox="1"/>
          <p:nvPr>
            <p:ph idx="1" type="body"/>
          </p:nvPr>
        </p:nvSpPr>
        <p:spPr>
          <a:xfrm>
            <a:off x="831851" y="3592629"/>
            <a:ext cx="10515600" cy="10168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1800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E402"/>
              </a:buClr>
              <a:buSzPts val="2400"/>
              <a:buNone/>
            </a:pPr>
            <a:r>
              <a:rPr lang="it-IT"/>
              <a:t>BGPlay</a:t>
            </a:r>
            <a:endParaRPr/>
          </a:p>
        </p:txBody>
      </p:sp>
      <p:sp>
        <p:nvSpPr>
          <p:cNvPr id="391" name="Google Shape;391;p42"/>
          <p:cNvSpPr txBox="1"/>
          <p:nvPr>
            <p:ph idx="11" type="ftr"/>
          </p:nvPr>
        </p:nvSpPr>
        <p:spPr>
          <a:xfrm>
            <a:off x="831851" y="6408110"/>
            <a:ext cx="4384727" cy="261610"/>
          </a:xfrm>
          <a:prstGeom prst="rect">
            <a:avLst/>
          </a:prstGeom>
          <a:solidFill>
            <a:srgbClr val="152139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Peering - informazioni operative, controllo e manutenzione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3"/>
          <p:cNvSpPr txBox="1"/>
          <p:nvPr>
            <p:ph idx="1" type="body"/>
          </p:nvPr>
        </p:nvSpPr>
        <p:spPr>
          <a:xfrm>
            <a:off x="264160" y="1188000"/>
            <a:ext cx="11612880" cy="43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72000" spcFirstLastPara="1" rIns="72000" wrap="square" tIns="45700">
            <a:norm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it-IT" u="sng">
                <a:solidFill>
                  <a:schemeClr val="hlink"/>
                </a:solidFill>
                <a:hlinkClick r:id="rId3"/>
              </a:rPr>
              <a:t>https://stat.ripe.net/special/bgplay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it-IT"/>
              <a:t>Sviluppato da Uniroma3 ed adottato da RIPE, è un tool che permette di visualizzare gli eventi BGP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it-IT"/>
              <a:t>Si basa sui dati raccolti da un gran numero di collector sparsi per il mondo, principalmente negli IXP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it-IT"/>
              <a:t>I collector fanno peering con molti AS ed incamerano tutti i messaggi di update BGP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it-IT"/>
              <a:t>Il sistema è poi in grado di ricostruire e mettere in serie temporale gli eventi osservati da tutti i punti di raccolta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it-IT"/>
              <a:t>È uno strumento geniale ed utilissimo, ma consente solo osservazione a posteriori, e solo limitata alla visibilità dei collector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it-IT"/>
              <a:t>Gli eventi registrati sono osservabili circa 4h dopo </a:t>
            </a:r>
            <a:endParaRPr/>
          </a:p>
        </p:txBody>
      </p:sp>
      <p:sp>
        <p:nvSpPr>
          <p:cNvPr id="397" name="Google Shape;397;p43"/>
          <p:cNvSpPr txBox="1"/>
          <p:nvPr>
            <p:ph type="title"/>
          </p:nvPr>
        </p:nvSpPr>
        <p:spPr>
          <a:xfrm>
            <a:off x="0" y="108000"/>
            <a:ext cx="12192000" cy="460502"/>
          </a:xfrm>
          <a:prstGeom prst="rect">
            <a:avLst/>
          </a:prstGeom>
          <a:noFill/>
          <a:ln cap="flat" cmpd="sng" w="12700">
            <a:solidFill>
              <a:srgbClr val="15213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6000" lIns="576000" spcFirstLastPara="1" rIns="396000" wrap="square" tIns="360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ckwell"/>
              <a:buNone/>
            </a:pPr>
            <a:r>
              <a:rPr lang="it-IT"/>
              <a:t>BGPlay</a:t>
            </a:r>
            <a:endParaRPr/>
          </a:p>
        </p:txBody>
      </p:sp>
      <p:sp>
        <p:nvSpPr>
          <p:cNvPr id="398" name="Google Shape;398;p43"/>
          <p:cNvSpPr txBox="1"/>
          <p:nvPr>
            <p:ph idx="11" type="ftr"/>
          </p:nvPr>
        </p:nvSpPr>
        <p:spPr>
          <a:xfrm>
            <a:off x="95998" y="6444000"/>
            <a:ext cx="9720000" cy="360000"/>
          </a:xfrm>
          <a:prstGeom prst="rect">
            <a:avLst/>
          </a:prstGeom>
          <a:solidFill>
            <a:srgbClr val="CCE402">
              <a:alpha val="8470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Peering - informazioni operative, controllo e manutenzione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44"/>
          <p:cNvSpPr txBox="1"/>
          <p:nvPr>
            <p:ph idx="1" type="body"/>
          </p:nvPr>
        </p:nvSpPr>
        <p:spPr>
          <a:xfrm>
            <a:off x="95998" y="1015280"/>
            <a:ext cx="5141281" cy="43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72000" spcFirstLastPara="1" rIns="72000" wrap="square" tIns="45700">
            <a:norm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it-IT"/>
              <a:t>La visualizzazione è per prefisso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it-IT"/>
              <a:t>Inserendo un indirizzo o un prefisso, si può risalire a come gli annunci di quel prefisso si sono propagati nel mondo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it-IT"/>
              <a:t>Faremo un esempio partendo dall’analisi del prefisso 130.186.0.0/19 CINECA</a:t>
            </a:r>
            <a:endParaRPr/>
          </a:p>
          <a:p>
            <a:pPr indent="-215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/>
          </a:p>
          <a:p>
            <a:pPr indent="-215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</p:txBody>
      </p:sp>
      <p:sp>
        <p:nvSpPr>
          <p:cNvPr id="404" name="Google Shape;404;p44"/>
          <p:cNvSpPr txBox="1"/>
          <p:nvPr>
            <p:ph type="title"/>
          </p:nvPr>
        </p:nvSpPr>
        <p:spPr>
          <a:xfrm>
            <a:off x="0" y="108000"/>
            <a:ext cx="12192000" cy="460502"/>
          </a:xfrm>
          <a:prstGeom prst="rect">
            <a:avLst/>
          </a:prstGeom>
          <a:noFill/>
          <a:ln cap="flat" cmpd="sng" w="12700">
            <a:solidFill>
              <a:srgbClr val="15213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6000" lIns="576000" spcFirstLastPara="1" rIns="396000" wrap="square" tIns="360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ckwell"/>
              <a:buNone/>
            </a:pPr>
            <a:r>
              <a:rPr lang="it-IT"/>
              <a:t>Come si usa</a:t>
            </a:r>
            <a:endParaRPr/>
          </a:p>
        </p:txBody>
      </p:sp>
      <p:sp>
        <p:nvSpPr>
          <p:cNvPr id="405" name="Google Shape;405;p44"/>
          <p:cNvSpPr txBox="1"/>
          <p:nvPr>
            <p:ph idx="11" type="ftr"/>
          </p:nvPr>
        </p:nvSpPr>
        <p:spPr>
          <a:xfrm>
            <a:off x="95998" y="6444000"/>
            <a:ext cx="9720000" cy="360000"/>
          </a:xfrm>
          <a:prstGeom prst="rect">
            <a:avLst/>
          </a:prstGeom>
          <a:solidFill>
            <a:srgbClr val="CCE402">
              <a:alpha val="8470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Peering - informazioni operative, controllo e manutenzione</a:t>
            </a:r>
            <a:endParaRPr/>
          </a:p>
        </p:txBody>
      </p:sp>
      <p:sp>
        <p:nvSpPr>
          <p:cNvPr id="406" name="Google Shape;406;p44"/>
          <p:cNvSpPr txBox="1"/>
          <p:nvPr>
            <p:ph idx="12" type="sldNum"/>
          </p:nvPr>
        </p:nvSpPr>
        <p:spPr>
          <a:xfrm>
            <a:off x="9900000" y="6444000"/>
            <a:ext cx="468000" cy="360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CCE40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id="407" name="Google Shape;407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04561" y="637273"/>
            <a:ext cx="5588762" cy="5760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/>
          <p:nvPr>
            <p:ph idx="1" type="body"/>
          </p:nvPr>
        </p:nvSpPr>
        <p:spPr>
          <a:xfrm>
            <a:off x="210152" y="3136549"/>
            <a:ext cx="3601452" cy="31931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72000" spcFirstLastPara="1" rIns="720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it-IT"/>
              <a:t>GARR </a:t>
            </a:r>
            <a:r>
              <a:rPr b="1" lang="it-IT" u="sng"/>
              <a:t>compra transito</a:t>
            </a:r>
            <a:r>
              <a:rPr lang="it-IT"/>
              <a:t> da Arelion AS1299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it-IT"/>
              <a:t>GARR </a:t>
            </a:r>
            <a:r>
              <a:rPr b="1" lang="it-IT" u="sng"/>
              <a:t>non paga</a:t>
            </a:r>
            <a:r>
              <a:rPr lang="it-IT"/>
              <a:t> TIM AS3269 per il traffico scambiato</a:t>
            </a:r>
            <a:endParaRPr/>
          </a:p>
        </p:txBody>
      </p:sp>
      <p:sp>
        <p:nvSpPr>
          <p:cNvPr id="59" name="Google Shape;59;p9"/>
          <p:cNvSpPr txBox="1"/>
          <p:nvPr>
            <p:ph type="title"/>
          </p:nvPr>
        </p:nvSpPr>
        <p:spPr>
          <a:xfrm>
            <a:off x="393032" y="193245"/>
            <a:ext cx="4158915" cy="548436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576000" spcFirstLastPara="1" rIns="396000" wrap="square" tIns="360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ckwell"/>
              <a:buNone/>
            </a:pPr>
            <a:r>
              <a:rPr lang="it-IT"/>
              <a:t>Peering 101 /2</a:t>
            </a:r>
            <a:endParaRPr/>
          </a:p>
        </p:txBody>
      </p:sp>
      <p:sp>
        <p:nvSpPr>
          <p:cNvPr id="60" name="Google Shape;60;p9"/>
          <p:cNvSpPr txBox="1"/>
          <p:nvPr>
            <p:ph idx="11" type="ftr"/>
          </p:nvPr>
        </p:nvSpPr>
        <p:spPr>
          <a:xfrm>
            <a:off x="95998" y="6444000"/>
            <a:ext cx="9720000" cy="360000"/>
          </a:xfrm>
          <a:prstGeom prst="rect">
            <a:avLst/>
          </a:prstGeom>
          <a:solidFill>
            <a:srgbClr val="CCE402">
              <a:alpha val="8470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Peering - informazioni operative, controllo e manutenzione</a:t>
            </a:r>
            <a:endParaRPr/>
          </a:p>
        </p:txBody>
      </p:sp>
      <p:sp>
        <p:nvSpPr>
          <p:cNvPr id="61" name="Google Shape;61;p9"/>
          <p:cNvSpPr txBox="1"/>
          <p:nvPr>
            <p:ph idx="12" type="sldNum"/>
          </p:nvPr>
        </p:nvSpPr>
        <p:spPr>
          <a:xfrm>
            <a:off x="9900000" y="6444000"/>
            <a:ext cx="468000" cy="360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CCE40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id="62" name="Google Shape;6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43251" y="528320"/>
            <a:ext cx="9648749" cy="6284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" name="Google Shape;412;p4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39148" y="267131"/>
            <a:ext cx="8452852" cy="5957590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45"/>
          <p:cNvSpPr txBox="1"/>
          <p:nvPr>
            <p:ph type="title"/>
          </p:nvPr>
        </p:nvSpPr>
        <p:spPr>
          <a:xfrm>
            <a:off x="0" y="108000"/>
            <a:ext cx="12192000" cy="460502"/>
          </a:xfrm>
          <a:prstGeom prst="rect">
            <a:avLst/>
          </a:prstGeom>
          <a:noFill/>
          <a:ln cap="flat" cmpd="sng" w="12700">
            <a:solidFill>
              <a:srgbClr val="15213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6000" lIns="576000" spcFirstLastPara="1" rIns="396000" wrap="square" tIns="360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ckwell"/>
              <a:buNone/>
            </a:pPr>
            <a:r>
              <a:rPr lang="it-IT"/>
              <a:t>Setup CINECA-Radware</a:t>
            </a:r>
            <a:endParaRPr/>
          </a:p>
        </p:txBody>
      </p:sp>
      <p:sp>
        <p:nvSpPr>
          <p:cNvPr id="414" name="Google Shape;414;p45"/>
          <p:cNvSpPr txBox="1"/>
          <p:nvPr>
            <p:ph idx="11" type="ftr"/>
          </p:nvPr>
        </p:nvSpPr>
        <p:spPr>
          <a:xfrm>
            <a:off x="95998" y="6444000"/>
            <a:ext cx="9720000" cy="360000"/>
          </a:xfrm>
          <a:prstGeom prst="rect">
            <a:avLst/>
          </a:prstGeom>
          <a:solidFill>
            <a:srgbClr val="CCE402">
              <a:alpha val="8470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Peering - informazioni operative, controllo e manutenzione</a:t>
            </a:r>
            <a:endParaRPr/>
          </a:p>
        </p:txBody>
      </p:sp>
      <p:sp>
        <p:nvSpPr>
          <p:cNvPr id="415" name="Google Shape;415;p45"/>
          <p:cNvSpPr txBox="1"/>
          <p:nvPr>
            <p:ph idx="12" type="sldNum"/>
          </p:nvPr>
        </p:nvSpPr>
        <p:spPr>
          <a:xfrm>
            <a:off x="9900000" y="6444000"/>
            <a:ext cx="468000" cy="360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CCE40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416" name="Google Shape;416;p45"/>
          <p:cNvSpPr txBox="1"/>
          <p:nvPr/>
        </p:nvSpPr>
        <p:spPr>
          <a:xfrm>
            <a:off x="95998" y="1122267"/>
            <a:ext cx="3927362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it-IT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prefissi 130.186.0.0/19 e 131.175.192.0/18 sono originati sia da GARR AS137 che da Radware AS198949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it-IT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L’annuncio via Radware serve alla protezione DDoS sulla connettività commerciale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it-IT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connessione con Radware avviene tramite tunnel che passano sui transiti GARR (principalmente Arelion ma anche Cogent)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it-IT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L’annuncio via GARR serve alla raggiungibilità dagli utenti accademici (in modo che non passino dal tunnel)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Google Shape;421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60371" y="2800412"/>
            <a:ext cx="8331629" cy="4057588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46"/>
          <p:cNvSpPr txBox="1"/>
          <p:nvPr>
            <p:ph idx="1" type="body"/>
          </p:nvPr>
        </p:nvSpPr>
        <p:spPr>
          <a:xfrm>
            <a:off x="182559" y="893360"/>
            <a:ext cx="3677812" cy="43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72000" spcFirstLastPara="1" rIns="72000" wrap="square" tIns="45700">
            <a:norm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it-IT"/>
              <a:t>Il giorno 19/4 c’è stata una manutenzione su Arelion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it-IT"/>
              <a:t>L’orario è circa dalle 01:00 alle 02:30 CEST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it-IT"/>
              <a:t>Durante il down i tunnel di CINECA si sono reinstradati su Cogent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  <a:p>
            <a:pPr indent="-215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23" name="Google Shape;423;p46"/>
          <p:cNvSpPr txBox="1"/>
          <p:nvPr>
            <p:ph type="title"/>
          </p:nvPr>
        </p:nvSpPr>
        <p:spPr>
          <a:xfrm>
            <a:off x="0" y="108000"/>
            <a:ext cx="12192000" cy="460502"/>
          </a:xfrm>
          <a:prstGeom prst="rect">
            <a:avLst/>
          </a:prstGeom>
          <a:noFill/>
          <a:ln cap="flat" cmpd="sng" w="12700">
            <a:solidFill>
              <a:srgbClr val="15213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6000" lIns="576000" spcFirstLastPara="1" rIns="396000" wrap="square" tIns="360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ckwell"/>
              <a:buNone/>
            </a:pPr>
            <a:r>
              <a:rPr lang="it-IT"/>
              <a:t>Osservazione di un evento</a:t>
            </a:r>
            <a:endParaRPr/>
          </a:p>
        </p:txBody>
      </p:sp>
      <p:sp>
        <p:nvSpPr>
          <p:cNvPr id="424" name="Google Shape;424;p46"/>
          <p:cNvSpPr txBox="1"/>
          <p:nvPr>
            <p:ph idx="11" type="ftr"/>
          </p:nvPr>
        </p:nvSpPr>
        <p:spPr>
          <a:xfrm>
            <a:off x="95998" y="6444000"/>
            <a:ext cx="9720000" cy="360000"/>
          </a:xfrm>
          <a:prstGeom prst="rect">
            <a:avLst/>
          </a:prstGeom>
          <a:solidFill>
            <a:srgbClr val="CCE402">
              <a:alpha val="8470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Peering - informazioni operative, controllo e manutenzione</a:t>
            </a:r>
            <a:endParaRPr/>
          </a:p>
        </p:txBody>
      </p:sp>
      <p:sp>
        <p:nvSpPr>
          <p:cNvPr id="425" name="Google Shape;425;p46"/>
          <p:cNvSpPr txBox="1"/>
          <p:nvPr>
            <p:ph idx="12" type="sldNum"/>
          </p:nvPr>
        </p:nvSpPr>
        <p:spPr>
          <a:xfrm>
            <a:off x="9900000" y="6444000"/>
            <a:ext cx="468000" cy="360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CCE40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id="426" name="Google Shape;426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60372" y="568502"/>
            <a:ext cx="8331628" cy="2952902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46"/>
          <p:cNvSpPr txBox="1"/>
          <p:nvPr/>
        </p:nvSpPr>
        <p:spPr>
          <a:xfrm>
            <a:off x="-13124" y="3612574"/>
            <a:ext cx="3792644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it-IT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Inserire il timeframe nei campi sulla sinistra (gli orari sono UTC, quindi CEST-2)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it-IT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Selezionare «ignore re-announcements» per ridurre il numero di eventi visualizzati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it-IT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Cliccare su ✅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47"/>
          <p:cNvSpPr txBox="1"/>
          <p:nvPr>
            <p:ph idx="1" type="body"/>
          </p:nvPr>
        </p:nvSpPr>
        <p:spPr>
          <a:xfrm>
            <a:off x="527999" y="1188000"/>
            <a:ext cx="11136000" cy="43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72000" spcFirstLastPara="1" rIns="720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</p:txBody>
      </p:sp>
      <p:sp>
        <p:nvSpPr>
          <p:cNvPr id="433" name="Google Shape;433;p47"/>
          <p:cNvSpPr txBox="1"/>
          <p:nvPr>
            <p:ph type="title"/>
          </p:nvPr>
        </p:nvSpPr>
        <p:spPr>
          <a:xfrm>
            <a:off x="0" y="108000"/>
            <a:ext cx="12192000" cy="460502"/>
          </a:xfrm>
          <a:prstGeom prst="rect">
            <a:avLst/>
          </a:prstGeom>
          <a:noFill/>
          <a:ln cap="flat" cmpd="sng" w="12700">
            <a:solidFill>
              <a:srgbClr val="15213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6000" lIns="576000" spcFirstLastPara="1" rIns="396000" wrap="square" tIns="360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ckwell"/>
              <a:buNone/>
            </a:pPr>
            <a:r>
              <a:rPr lang="it-IT"/>
              <a:t>La finestra di BGPlay</a:t>
            </a:r>
            <a:endParaRPr/>
          </a:p>
        </p:txBody>
      </p:sp>
      <p:sp>
        <p:nvSpPr>
          <p:cNvPr id="434" name="Google Shape;434;p47"/>
          <p:cNvSpPr txBox="1"/>
          <p:nvPr>
            <p:ph idx="11" type="ftr"/>
          </p:nvPr>
        </p:nvSpPr>
        <p:spPr>
          <a:xfrm>
            <a:off x="95998" y="6444000"/>
            <a:ext cx="9720000" cy="360000"/>
          </a:xfrm>
          <a:prstGeom prst="rect">
            <a:avLst/>
          </a:prstGeom>
          <a:solidFill>
            <a:srgbClr val="CCE402">
              <a:alpha val="8470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Peering - informazioni operative, controllo e manutenzione</a:t>
            </a:r>
            <a:endParaRPr/>
          </a:p>
        </p:txBody>
      </p:sp>
      <p:sp>
        <p:nvSpPr>
          <p:cNvPr id="435" name="Google Shape;435;p47"/>
          <p:cNvSpPr txBox="1"/>
          <p:nvPr>
            <p:ph idx="12" type="sldNum"/>
          </p:nvPr>
        </p:nvSpPr>
        <p:spPr>
          <a:xfrm>
            <a:off x="9900000" y="6444000"/>
            <a:ext cx="468000" cy="360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CCE40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id="436" name="Google Shape;436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800" y="818795"/>
            <a:ext cx="11608397" cy="5931205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47"/>
          <p:cNvSpPr txBox="1"/>
          <p:nvPr/>
        </p:nvSpPr>
        <p:spPr>
          <a:xfrm>
            <a:off x="8839200" y="3784397"/>
            <a:ext cx="2504404" cy="369332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Gli AS origine della route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38" name="Google Shape;438;p47"/>
          <p:cNvCxnSpPr/>
          <p:nvPr/>
        </p:nvCxnSpPr>
        <p:spPr>
          <a:xfrm flipH="1">
            <a:off x="7833360" y="4226560"/>
            <a:ext cx="914400" cy="34544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39" name="Google Shape;439;p47"/>
          <p:cNvCxnSpPr/>
          <p:nvPr/>
        </p:nvCxnSpPr>
        <p:spPr>
          <a:xfrm rot="10800000">
            <a:off x="7688602" y="3804118"/>
            <a:ext cx="1150598" cy="164945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440" name="Google Shape;440;p47"/>
          <p:cNvSpPr txBox="1"/>
          <p:nvPr/>
        </p:nvSpPr>
        <p:spPr>
          <a:xfrm>
            <a:off x="8991600" y="2453437"/>
            <a:ext cx="891591" cy="369332"/>
          </a:xfrm>
          <a:prstGeom prst="rect">
            <a:avLst/>
          </a:prstGeom>
          <a:noFill/>
          <a:ln cap="flat" cmpd="sng" w="2857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AS1299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41" name="Google Shape;441;p47"/>
          <p:cNvCxnSpPr/>
          <p:nvPr/>
        </p:nvCxnSpPr>
        <p:spPr>
          <a:xfrm flipH="1">
            <a:off x="7495562" y="2638103"/>
            <a:ext cx="1343638" cy="194016"/>
          </a:xfrm>
          <a:prstGeom prst="straightConnector1">
            <a:avLst/>
          </a:prstGeom>
          <a:noFill/>
          <a:ln cap="flat" cmpd="sng" w="9525">
            <a:solidFill>
              <a:srgbClr val="FFC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442" name="Google Shape;442;p47"/>
          <p:cNvSpPr txBox="1"/>
          <p:nvPr/>
        </p:nvSpPr>
        <p:spPr>
          <a:xfrm>
            <a:off x="9008409" y="4414182"/>
            <a:ext cx="774571" cy="369332"/>
          </a:xfrm>
          <a:prstGeom prst="rect">
            <a:avLst/>
          </a:prstGeom>
          <a:noFill/>
          <a:ln cap="flat" cmpd="sng" w="2857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AS174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43" name="Google Shape;443;p47"/>
          <p:cNvCxnSpPr/>
          <p:nvPr/>
        </p:nvCxnSpPr>
        <p:spPr>
          <a:xfrm rot="10800000">
            <a:off x="7366000" y="4322055"/>
            <a:ext cx="1490009" cy="276793"/>
          </a:xfrm>
          <a:prstGeom prst="straightConnector1">
            <a:avLst/>
          </a:prstGeom>
          <a:noFill/>
          <a:ln cap="flat" cmpd="sng" w="9525">
            <a:solidFill>
              <a:srgbClr val="FFC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444" name="Google Shape;444;p47"/>
          <p:cNvSpPr txBox="1"/>
          <p:nvPr/>
        </p:nvSpPr>
        <p:spPr>
          <a:xfrm>
            <a:off x="6356649" y="5174668"/>
            <a:ext cx="2357632" cy="369332"/>
          </a:xfrm>
          <a:prstGeom prst="rect">
            <a:avLst/>
          </a:prstGeom>
          <a:noFill/>
          <a:ln cap="flat" cmpd="sng" w="2857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timeline degli eventi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45" name="Google Shape;445;p47"/>
          <p:cNvCxnSpPr/>
          <p:nvPr/>
        </p:nvCxnSpPr>
        <p:spPr>
          <a:xfrm rot="10800000">
            <a:off x="5516880" y="5359334"/>
            <a:ext cx="741681" cy="0"/>
          </a:xfrm>
          <a:prstGeom prst="straightConnector1">
            <a:avLst/>
          </a:prstGeom>
          <a:noFill/>
          <a:ln cap="flat" cmpd="sng" w="28575">
            <a:solidFill>
              <a:srgbClr val="0070C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446" name="Google Shape;446;p47"/>
          <p:cNvSpPr txBox="1"/>
          <p:nvPr/>
        </p:nvSpPr>
        <p:spPr>
          <a:xfrm>
            <a:off x="4497369" y="1454383"/>
            <a:ext cx="2137636" cy="369332"/>
          </a:xfrm>
          <a:prstGeom prst="rect">
            <a:avLst/>
          </a:prstGeom>
          <a:noFill/>
          <a:ln cap="flat" cmpd="sng" w="28575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L’evento collezionato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47" name="Google Shape;447;p47"/>
          <p:cNvCxnSpPr/>
          <p:nvPr/>
        </p:nvCxnSpPr>
        <p:spPr>
          <a:xfrm rot="10800000">
            <a:off x="3657600" y="1639049"/>
            <a:ext cx="741681" cy="0"/>
          </a:xfrm>
          <a:prstGeom prst="straightConnector1">
            <a:avLst/>
          </a:prstGeom>
          <a:noFill/>
          <a:ln cap="flat" cmpd="sng" w="28575">
            <a:solidFill>
              <a:srgbClr val="00B05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448" name="Google Shape;448;p47"/>
          <p:cNvSpPr txBox="1"/>
          <p:nvPr/>
        </p:nvSpPr>
        <p:spPr>
          <a:xfrm>
            <a:off x="4114800" y="569816"/>
            <a:ext cx="6489277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stat.ripe.net/special/bgplay#bgplay_fetch.resource=130.186.0.0/19&amp;bgplay_fetch.ignoreReannouncements=true&amp;bgplay_fetch.starttime=1713480600&amp;bgplay_fetch.endtime=1713481800&amp;bgplay_fetch.rrcs=0,1,5,6,7,10,11,13,14,15,16,18,20&amp;bgplay_fetch.instant=null&amp;bgplay_fetch.type=bgp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47"/>
          <p:cNvSpPr txBox="1"/>
          <p:nvPr/>
        </p:nvSpPr>
        <p:spPr>
          <a:xfrm>
            <a:off x="7835963" y="835186"/>
            <a:ext cx="2495620" cy="646331"/>
          </a:xfrm>
          <a:prstGeom prst="rect">
            <a:avLst/>
          </a:prstGeom>
          <a:noFill/>
          <a:ln cap="flat" cmpd="sng" w="28575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Cliccando su questi tasti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 si sposta sulla timeline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50" name="Google Shape;450;p47"/>
          <p:cNvCxnSpPr/>
          <p:nvPr/>
        </p:nvCxnSpPr>
        <p:spPr>
          <a:xfrm>
            <a:off x="9133840" y="1564640"/>
            <a:ext cx="1107440" cy="316913"/>
          </a:xfrm>
          <a:prstGeom prst="straightConnector1">
            <a:avLst/>
          </a:prstGeom>
          <a:noFill/>
          <a:ln cap="flat" cmpd="sng" w="28575">
            <a:solidFill>
              <a:srgbClr val="00B0F0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48"/>
          <p:cNvSpPr txBox="1"/>
          <p:nvPr>
            <p:ph idx="1" type="body"/>
          </p:nvPr>
        </p:nvSpPr>
        <p:spPr>
          <a:xfrm>
            <a:off x="391160" y="740960"/>
            <a:ext cx="11409679" cy="54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72000" spcFirstLastPara="1" rIns="72000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b="1" lang="it-IT" sz="1600"/>
              <a:t>Type:</a:t>
            </a:r>
            <a:r>
              <a:rPr lang="it-IT" sz="1600"/>
              <a:t> A &gt; pathchange </a:t>
            </a:r>
            <a:r>
              <a:rPr b="1" lang="it-IT" sz="1600"/>
              <a:t>Involving:</a:t>
            </a:r>
            <a:r>
              <a:rPr lang="it-IT" sz="1600"/>
              <a:t> 130.186.0.0/19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b="1" lang="it-IT" sz="1600"/>
              <a:t>Short description:</a:t>
            </a:r>
            <a:r>
              <a:rPr lang="it-IT" sz="1600"/>
              <a:t> The route 51519 39351 1299 137 137 137 is changed to 51519 39351 1299 2914 198949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b="1" lang="it-IT" sz="1600"/>
              <a:t>Path:</a:t>
            </a:r>
            <a:r>
              <a:rPr lang="it-IT" sz="1600"/>
              <a:t> </a:t>
            </a:r>
            <a:r>
              <a:rPr b="1" lang="it-IT" sz="1600"/>
              <a:t>51519</a:t>
            </a:r>
            <a:r>
              <a:rPr lang="it-IT" sz="1600"/>
              <a:t>, </a:t>
            </a:r>
            <a:r>
              <a:rPr b="1" lang="it-IT" sz="1600"/>
              <a:t>39351</a:t>
            </a:r>
            <a:r>
              <a:rPr lang="it-IT" sz="1600"/>
              <a:t>, </a:t>
            </a:r>
            <a:r>
              <a:rPr b="1" lang="it-IT" sz="1600"/>
              <a:t>1299</a:t>
            </a:r>
            <a:r>
              <a:rPr lang="it-IT" sz="1600"/>
              <a:t>, </a:t>
            </a:r>
            <a:r>
              <a:rPr b="1" lang="it-IT" sz="1600"/>
              <a:t>2914</a:t>
            </a:r>
            <a:r>
              <a:rPr lang="it-IT" sz="1600"/>
              <a:t>, </a:t>
            </a:r>
            <a:r>
              <a:rPr b="1" lang="it-IT" sz="1600"/>
              <a:t>198949</a:t>
            </a:r>
            <a:r>
              <a:rPr lang="it-IT" sz="1600"/>
              <a:t>,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b="1" lang="it-IT" sz="1600"/>
              <a:t>Community:</a:t>
            </a:r>
            <a:r>
              <a:rPr lang="it-IT" sz="1600"/>
              <a:t> 51519:200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b="1" lang="it-IT" sz="1600"/>
              <a:t>Date and time:</a:t>
            </a:r>
            <a:r>
              <a:rPr lang="it-IT" sz="1600"/>
              <a:t> 2024-04-18 22:54:46 </a:t>
            </a:r>
            <a:r>
              <a:rPr b="1" lang="it-IT" sz="1600"/>
              <a:t>Collected by:</a:t>
            </a:r>
            <a:r>
              <a:rPr lang="it-IT" sz="1600"/>
              <a:t> 07-194.68.123.69</a:t>
            </a:r>
            <a:endParaRPr/>
          </a:p>
          <a:p>
            <a:pPr indent="-215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it-IT"/>
              <a:t>Numerosi collector riportano il cambio di path che si allontana da Arelion (e principalmente finiscono su NTT AS2914 che è l’altro upstream di Radware)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it-IT"/>
              <a:t>Tuttavia bisogna ricordare che i collector si trovano per la maggior parte su rete commerciale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it-IT"/>
              <a:t>Per questo il cambio da </a:t>
            </a:r>
            <a:r>
              <a:rPr b="1" lang="it-IT"/>
              <a:t>1299 137 137 137</a:t>
            </a:r>
            <a:r>
              <a:rPr lang="it-IT"/>
              <a:t> a </a:t>
            </a:r>
            <a:r>
              <a:rPr b="1" lang="it-IT"/>
              <a:t>1299 2914 198949 </a:t>
            </a:r>
            <a:r>
              <a:rPr lang="it-IT"/>
              <a:t>riguarda solo pochi eventi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it-IT"/>
              <a:t>Il cambio da </a:t>
            </a:r>
            <a:r>
              <a:rPr b="1" lang="it-IT"/>
              <a:t>1299 137 137 137</a:t>
            </a:r>
            <a:r>
              <a:rPr lang="it-IT"/>
              <a:t> a </a:t>
            </a:r>
            <a:r>
              <a:rPr b="1" lang="it-IT"/>
              <a:t>174 137 137 137</a:t>
            </a:r>
            <a:r>
              <a:rPr lang="it-IT"/>
              <a:t> e viceversa non si vede perchè i collector ricevono la route da altri PoP Arelion non interessati dalla manutenzione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it-IT"/>
              <a:t>Ricordate che il tunnel di CINECA attraversa </a:t>
            </a:r>
            <a:r>
              <a:rPr b="1" lang="it-IT"/>
              <a:t>1299 137 137 137</a:t>
            </a:r>
            <a:r>
              <a:rPr lang="it-IT"/>
              <a:t> e origina la route da </a:t>
            </a:r>
            <a:r>
              <a:rPr b="1" lang="it-IT"/>
              <a:t>198949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lang="it-IT"/>
              <a:t>Noi NON FACCIAMO TRANSITO ad 198949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lang="it-IT"/>
              <a:t>Conclusione: bisogna saper interpretare il risultato, spesso si trovano solo informazioni parziali</a:t>
            </a:r>
            <a:endParaRPr/>
          </a:p>
        </p:txBody>
      </p:sp>
      <p:sp>
        <p:nvSpPr>
          <p:cNvPr id="456" name="Google Shape;456;p48"/>
          <p:cNvSpPr txBox="1"/>
          <p:nvPr>
            <p:ph type="title"/>
          </p:nvPr>
        </p:nvSpPr>
        <p:spPr>
          <a:xfrm>
            <a:off x="0" y="108000"/>
            <a:ext cx="12192000" cy="460502"/>
          </a:xfrm>
          <a:prstGeom prst="rect">
            <a:avLst/>
          </a:prstGeom>
          <a:noFill/>
          <a:ln cap="flat" cmpd="sng" w="12700">
            <a:solidFill>
              <a:srgbClr val="15213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6000" lIns="576000" spcFirstLastPara="1" rIns="396000" wrap="square" tIns="360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ckwell"/>
              <a:buNone/>
            </a:pPr>
            <a:r>
              <a:rPr lang="it-IT"/>
              <a:t>Analisi dell’evento</a:t>
            </a:r>
            <a:endParaRPr/>
          </a:p>
        </p:txBody>
      </p:sp>
      <p:sp>
        <p:nvSpPr>
          <p:cNvPr id="457" name="Google Shape;457;p48"/>
          <p:cNvSpPr txBox="1"/>
          <p:nvPr>
            <p:ph idx="11" type="ftr"/>
          </p:nvPr>
        </p:nvSpPr>
        <p:spPr>
          <a:xfrm>
            <a:off x="95998" y="6444000"/>
            <a:ext cx="9720000" cy="360000"/>
          </a:xfrm>
          <a:prstGeom prst="rect">
            <a:avLst/>
          </a:prstGeom>
          <a:solidFill>
            <a:srgbClr val="CCE402">
              <a:alpha val="8470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Peering - informazioni operative, controllo e manutenzione</a:t>
            </a:r>
            <a:endParaRPr/>
          </a:p>
        </p:txBody>
      </p:sp>
      <p:sp>
        <p:nvSpPr>
          <p:cNvPr id="458" name="Google Shape;458;p48"/>
          <p:cNvSpPr txBox="1"/>
          <p:nvPr>
            <p:ph idx="12" type="sldNum"/>
          </p:nvPr>
        </p:nvSpPr>
        <p:spPr>
          <a:xfrm>
            <a:off x="9900000" y="6444000"/>
            <a:ext cx="468000" cy="360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CCE40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49"/>
          <p:cNvSpPr txBox="1"/>
          <p:nvPr>
            <p:ph idx="1" type="body"/>
          </p:nvPr>
        </p:nvSpPr>
        <p:spPr>
          <a:xfrm>
            <a:off x="477199" y="696933"/>
            <a:ext cx="6101401" cy="43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72000" spcFirstLastPara="1" rIns="720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b="1" lang="it-IT" sz="1400"/>
              <a:t>Type:</a:t>
            </a:r>
            <a:r>
              <a:rPr lang="it-IT" sz="1400"/>
              <a:t> A &gt; pathchange </a:t>
            </a:r>
            <a:r>
              <a:rPr b="1" lang="it-IT" sz="1400"/>
              <a:t>Involving:</a:t>
            </a:r>
            <a:r>
              <a:rPr lang="it-IT" sz="1400"/>
              <a:t> 66.22.122.0/24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b="1" lang="it-IT" sz="1400"/>
              <a:t>Short description:</a:t>
            </a:r>
            <a:r>
              <a:rPr lang="it-IT" sz="1400"/>
              <a:t> The route 34927 174 1299 198949 is changed to 34927 174 3356 198949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b="1" lang="it-IT" sz="1400"/>
              <a:t>Path:</a:t>
            </a:r>
            <a:r>
              <a:rPr lang="it-IT" sz="1400"/>
              <a:t> </a:t>
            </a:r>
            <a:r>
              <a:rPr b="1" lang="it-IT" sz="1400"/>
              <a:t>34927</a:t>
            </a:r>
            <a:r>
              <a:rPr lang="it-IT" sz="1400"/>
              <a:t>, </a:t>
            </a:r>
            <a:r>
              <a:rPr b="1" lang="it-IT" sz="1400"/>
              <a:t>174</a:t>
            </a:r>
            <a:r>
              <a:rPr lang="it-IT" sz="1400"/>
              <a:t>, </a:t>
            </a:r>
            <a:r>
              <a:rPr b="1" lang="it-IT" sz="1400"/>
              <a:t>3356</a:t>
            </a:r>
            <a:r>
              <a:rPr lang="it-IT" sz="1400"/>
              <a:t>, </a:t>
            </a:r>
            <a:r>
              <a:rPr b="1" lang="it-IT" sz="1400"/>
              <a:t>198949</a:t>
            </a:r>
            <a:r>
              <a:rPr lang="it-IT" sz="1400"/>
              <a:t>,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b="1" lang="it-IT" sz="1400"/>
              <a:t>Community:</a:t>
            </a:r>
            <a:r>
              <a:rPr lang="it-IT" sz="1400"/>
              <a:t> 34927:810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b="1" lang="it-IT" sz="1400"/>
              <a:t>Date and time:</a:t>
            </a:r>
            <a:r>
              <a:rPr lang="it-IT" sz="1400"/>
              <a:t> 2024-04-18 23:04:28 </a:t>
            </a:r>
            <a:r>
              <a:rPr b="1" lang="it-IT" sz="1400"/>
              <a:t>Collected by:</a:t>
            </a:r>
            <a:r>
              <a:rPr lang="it-IT" sz="1400"/>
              <a:t> 20-91.206.52.236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1400"/>
              <a:t>66.22.122.251 e 252 sono gli endpoint dei tunnel verso Radware AMS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1400"/>
              <a:t>Fra gli eventi registrati, almeno un collector ha visto un cambio di path da Arelion a Level3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1400"/>
              <a:t>Questo evento non c’entra nulla con quello che può aver determinato il reinstradamento dei tunnel, ma è un indizio che la raggiungibilità dei tunnel endpoint può essere variata durante la manutenzione</a:t>
            </a:r>
            <a:endParaRPr sz="1400"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1400"/>
              <a:t>Ricordate che la manutenzione ha interessato presumibilmente solo il PoP di Milano di Arelion</a:t>
            </a:r>
            <a:endParaRPr sz="1400"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1400"/>
              <a:t>L’unica conclusione che si può trarre è che gli endpoint sono rimasti raggiungibili tramite altri path durante il down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</p:txBody>
      </p:sp>
      <p:sp>
        <p:nvSpPr>
          <p:cNvPr id="464" name="Google Shape;464;p49"/>
          <p:cNvSpPr txBox="1"/>
          <p:nvPr>
            <p:ph type="title"/>
          </p:nvPr>
        </p:nvSpPr>
        <p:spPr>
          <a:xfrm>
            <a:off x="0" y="108000"/>
            <a:ext cx="12192000" cy="460502"/>
          </a:xfrm>
          <a:prstGeom prst="rect">
            <a:avLst/>
          </a:prstGeom>
          <a:noFill/>
          <a:ln cap="flat" cmpd="sng" w="12700">
            <a:solidFill>
              <a:srgbClr val="15213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6000" lIns="576000" spcFirstLastPara="1" rIns="396000" wrap="square" tIns="360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ckwell"/>
              <a:buNone/>
            </a:pPr>
            <a:r>
              <a:rPr lang="it-IT"/>
              <a:t>Altra analisi</a:t>
            </a:r>
            <a:endParaRPr/>
          </a:p>
        </p:txBody>
      </p:sp>
      <p:sp>
        <p:nvSpPr>
          <p:cNvPr id="465" name="Google Shape;465;p49"/>
          <p:cNvSpPr txBox="1"/>
          <p:nvPr>
            <p:ph idx="11" type="ftr"/>
          </p:nvPr>
        </p:nvSpPr>
        <p:spPr>
          <a:xfrm>
            <a:off x="95998" y="6444000"/>
            <a:ext cx="9720000" cy="360000"/>
          </a:xfrm>
          <a:prstGeom prst="rect">
            <a:avLst/>
          </a:prstGeom>
          <a:solidFill>
            <a:srgbClr val="CCE402">
              <a:alpha val="8470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Peering - informazioni operative, controllo e manutenzione</a:t>
            </a:r>
            <a:endParaRPr/>
          </a:p>
        </p:txBody>
      </p:sp>
      <p:sp>
        <p:nvSpPr>
          <p:cNvPr id="466" name="Google Shape;466;p49"/>
          <p:cNvSpPr txBox="1"/>
          <p:nvPr>
            <p:ph idx="12" type="sldNum"/>
          </p:nvPr>
        </p:nvSpPr>
        <p:spPr>
          <a:xfrm>
            <a:off x="9900000" y="6444000"/>
            <a:ext cx="468000" cy="360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CCE40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id="467" name="Google Shape;467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01913" y="568502"/>
            <a:ext cx="5490087" cy="5425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50"/>
          <p:cNvSpPr txBox="1"/>
          <p:nvPr>
            <p:ph type="title"/>
          </p:nvPr>
        </p:nvSpPr>
        <p:spPr>
          <a:xfrm>
            <a:off x="831851" y="1958501"/>
            <a:ext cx="10515600" cy="1568497"/>
          </a:xfrm>
          <a:prstGeom prst="rect">
            <a:avLst/>
          </a:prstGeom>
          <a:noFill/>
          <a:ln cap="flat" cmpd="sng" w="9525">
            <a:solidFill>
              <a:srgbClr val="B4E40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36000" lIns="108000" spcFirstLastPara="1" rIns="108000" wrap="square" tIns="360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Rockwell"/>
              <a:buNone/>
            </a:pPr>
            <a:r>
              <a:rPr lang="it-IT"/>
              <a:t>FINE</a:t>
            </a:r>
            <a:endParaRPr/>
          </a:p>
        </p:txBody>
      </p:sp>
      <p:sp>
        <p:nvSpPr>
          <p:cNvPr id="473" name="Google Shape;473;p50"/>
          <p:cNvSpPr txBox="1"/>
          <p:nvPr>
            <p:ph idx="1" type="body"/>
          </p:nvPr>
        </p:nvSpPr>
        <p:spPr>
          <a:xfrm>
            <a:off x="831851" y="3592629"/>
            <a:ext cx="10515600" cy="10168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1800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E402"/>
              </a:buClr>
              <a:buSzPts val="2400"/>
              <a:buNone/>
            </a:pPr>
            <a:r>
              <a:rPr lang="it-IT"/>
              <a:t>(applausi)</a:t>
            </a:r>
            <a:endParaRPr/>
          </a:p>
        </p:txBody>
      </p:sp>
      <p:sp>
        <p:nvSpPr>
          <p:cNvPr id="474" name="Google Shape;474;p50"/>
          <p:cNvSpPr txBox="1"/>
          <p:nvPr>
            <p:ph idx="11" type="ftr"/>
          </p:nvPr>
        </p:nvSpPr>
        <p:spPr>
          <a:xfrm>
            <a:off x="831851" y="6408110"/>
            <a:ext cx="4384727" cy="261610"/>
          </a:xfrm>
          <a:prstGeom prst="rect">
            <a:avLst/>
          </a:prstGeom>
          <a:solidFill>
            <a:srgbClr val="152139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Peering - informazioni operative, controllo e manutenzione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648677" y="1188000"/>
            <a:ext cx="10683631" cy="43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72000" spcFirstLastPara="1" rIns="72000" wrap="square" tIns="45700">
            <a:norm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lang="it-IT"/>
              <a:t>magliatura e ridondanza</a:t>
            </a:r>
            <a:r>
              <a:rPr lang="it-IT"/>
              <a:t>: incrementare le interconnessioni con le altre reti consente di: </a:t>
            </a:r>
            <a:endParaRPr/>
          </a:p>
          <a:p>
            <a:pPr indent="-342900" lvl="1" marL="702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it-IT"/>
              <a:t>avere un numero maggiore di punti di scambio di traffico, in modo da distribuire il traffico a livello geografico</a:t>
            </a:r>
            <a:endParaRPr/>
          </a:p>
          <a:p>
            <a:pPr indent="-342900" lvl="1" marL="702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it-IT"/>
              <a:t>non dover confidare su un singolo punto di scambio, permettendo il reinstradamento su un’altra direttrice in caso di guasto sulla rete GARR o sulla rete del peer.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lang="it-IT"/>
              <a:t>indipendenza dai provider</a:t>
            </a:r>
            <a:r>
              <a:rPr lang="it-IT"/>
              <a:t>: stabilire una nuova interconnessione consente di non essere dipendenti da uno o più fornitori di connettività intermedi per scambiare traffico con il peer.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lang="it-IT"/>
              <a:t>sviluppo locale</a:t>
            </a:r>
            <a:r>
              <a:rPr lang="it-IT"/>
              <a:t>: lo stabilirsi di nuove relazioni facilita lo sviluppo locale di infrastrutture, di contenuti e di applicazioni.</a:t>
            </a:r>
            <a:endParaRPr/>
          </a:p>
        </p:txBody>
      </p:sp>
      <p:sp>
        <p:nvSpPr>
          <p:cNvPr id="68" name="Google Shape;68;p10"/>
          <p:cNvSpPr txBox="1"/>
          <p:nvPr>
            <p:ph type="title"/>
          </p:nvPr>
        </p:nvSpPr>
        <p:spPr>
          <a:xfrm>
            <a:off x="0" y="108000"/>
            <a:ext cx="12192000" cy="460502"/>
          </a:xfrm>
          <a:prstGeom prst="rect">
            <a:avLst/>
          </a:prstGeom>
          <a:noFill/>
          <a:ln cap="flat" cmpd="sng" w="12700">
            <a:solidFill>
              <a:srgbClr val="15213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6000" lIns="576000" spcFirstLastPara="1" rIns="396000" wrap="square" tIns="360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ckwell"/>
              <a:buNone/>
            </a:pPr>
            <a:r>
              <a:rPr lang="it-IT"/>
              <a:t>Perché fare peering</a:t>
            </a:r>
            <a:endParaRPr/>
          </a:p>
        </p:txBody>
      </p:sp>
      <p:sp>
        <p:nvSpPr>
          <p:cNvPr id="69" name="Google Shape;69;p10"/>
          <p:cNvSpPr txBox="1"/>
          <p:nvPr>
            <p:ph idx="11" type="ftr"/>
          </p:nvPr>
        </p:nvSpPr>
        <p:spPr>
          <a:xfrm>
            <a:off x="95998" y="6454160"/>
            <a:ext cx="9720000" cy="360000"/>
          </a:xfrm>
          <a:prstGeom prst="rect">
            <a:avLst/>
          </a:prstGeom>
          <a:solidFill>
            <a:srgbClr val="CCE402">
              <a:alpha val="8470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Peering - informazioni operative, controllo e manutenzione</a:t>
            </a:r>
            <a:endParaRPr/>
          </a:p>
        </p:txBody>
      </p:sp>
      <p:sp>
        <p:nvSpPr>
          <p:cNvPr id="70" name="Google Shape;70;p10"/>
          <p:cNvSpPr txBox="1"/>
          <p:nvPr>
            <p:ph idx="12" type="sldNum"/>
          </p:nvPr>
        </p:nvSpPr>
        <p:spPr>
          <a:xfrm>
            <a:off x="9900000" y="6454160"/>
            <a:ext cx="468000" cy="360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CCE40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/>
          <p:nvPr>
            <p:ph idx="1" type="body"/>
          </p:nvPr>
        </p:nvSpPr>
        <p:spPr>
          <a:xfrm>
            <a:off x="527999" y="1188000"/>
            <a:ext cx="11136000" cy="43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72000" spcFirstLastPara="1" rIns="720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it-IT"/>
              <a:t>Fornitori di accesso residenziali e business: </a:t>
            </a:r>
            <a:endParaRPr/>
          </a:p>
          <a:p>
            <a:pPr indent="-179999" lvl="1" marL="360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it-IT"/>
              <a:t>TIM, Vodafone, Fastweb, Wind3, Iliad, Tiscali, Eolo</a:t>
            </a:r>
            <a:endParaRPr/>
          </a:p>
          <a:p>
            <a:pPr indent="-180000" lvl="2" marL="720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it-IT"/>
              <a:t>collegati sia a MIX che a Namex </a:t>
            </a:r>
            <a:endParaRPr/>
          </a:p>
          <a:p>
            <a:pPr indent="-179999" lvl="1" marL="360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it-IT"/>
              <a:t>Tutti gli ISP «piccoli»</a:t>
            </a:r>
            <a:endParaRPr/>
          </a:p>
          <a:p>
            <a:pPr indent="-179999" lvl="1" marL="360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it-IT"/>
              <a:t>Gli altri IXP raccolgono soprattutto fornitori locali o regionali.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it-IT"/>
              <a:t>Content Provider e Content Delivery Networks:</a:t>
            </a:r>
            <a:r>
              <a:rPr lang="it-IT"/>
              <a:t> </a:t>
            </a:r>
            <a:endParaRPr/>
          </a:p>
          <a:p>
            <a:pPr indent="-179999" lvl="1" marL="360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it-IT"/>
              <a:t>Akamai, Facebook, Verizon (Edgecast), Netflix, Twitch, Limelight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it-IT"/>
              <a:t>Cloud provider nazionali e internazionali: </a:t>
            </a:r>
            <a:endParaRPr/>
          </a:p>
          <a:p>
            <a:pPr indent="-179999" lvl="1" marL="360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it-IT"/>
              <a:t>Aruba, Amazon, Microsoft, Dropbox, Cloudflare, OVH, Hetzner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it-IT"/>
              <a:t>Player strategici: </a:t>
            </a:r>
            <a:endParaRPr/>
          </a:p>
          <a:p>
            <a:pPr indent="-179999" lvl="1" marL="360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it-IT"/>
              <a:t>DNS service provider (root DNS e TLD DNS)</a:t>
            </a:r>
            <a:endParaRPr/>
          </a:p>
        </p:txBody>
      </p:sp>
      <p:sp>
        <p:nvSpPr>
          <p:cNvPr id="76" name="Google Shape;76;p11"/>
          <p:cNvSpPr txBox="1"/>
          <p:nvPr>
            <p:ph type="title"/>
          </p:nvPr>
        </p:nvSpPr>
        <p:spPr>
          <a:xfrm>
            <a:off x="0" y="108000"/>
            <a:ext cx="12192000" cy="460502"/>
          </a:xfrm>
          <a:prstGeom prst="rect">
            <a:avLst/>
          </a:prstGeom>
          <a:noFill/>
          <a:ln cap="flat" cmpd="sng" w="12700">
            <a:solidFill>
              <a:srgbClr val="15213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6000" lIns="576000" spcFirstLastPara="1" rIns="396000" wrap="square" tIns="360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ckwell"/>
              <a:buNone/>
            </a:pPr>
            <a:r>
              <a:rPr lang="it-IT"/>
              <a:t>Chi sono i peer</a:t>
            </a:r>
            <a:endParaRPr/>
          </a:p>
        </p:txBody>
      </p:sp>
      <p:sp>
        <p:nvSpPr>
          <p:cNvPr id="77" name="Google Shape;77;p11"/>
          <p:cNvSpPr txBox="1"/>
          <p:nvPr>
            <p:ph idx="11" type="ftr"/>
          </p:nvPr>
        </p:nvSpPr>
        <p:spPr>
          <a:xfrm>
            <a:off x="95998" y="6444000"/>
            <a:ext cx="9720000" cy="360000"/>
          </a:xfrm>
          <a:prstGeom prst="rect">
            <a:avLst/>
          </a:prstGeom>
          <a:solidFill>
            <a:srgbClr val="CCE402">
              <a:alpha val="8470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Peering - informazioni operative, controllo e manutenzione</a:t>
            </a:r>
            <a:endParaRPr/>
          </a:p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9900000" y="6444000"/>
            <a:ext cx="468000" cy="360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CCE40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 txBox="1"/>
          <p:nvPr>
            <p:ph idx="1" type="body"/>
          </p:nvPr>
        </p:nvSpPr>
        <p:spPr>
          <a:xfrm>
            <a:off x="527999" y="1188000"/>
            <a:ext cx="11136000" cy="43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72000" spcFirstLastPara="1" rIns="72000" wrap="square" tIns="45700">
            <a:norm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it-IT"/>
              <a:t>Punti di interscambio neutri: peering pubblico</a:t>
            </a:r>
            <a:endParaRPr/>
          </a:p>
          <a:p>
            <a:pPr indent="-342900" lvl="1" marL="702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it-IT"/>
              <a:t>MIX, NAMEX peering nazionali, grande capacità</a:t>
            </a:r>
            <a:endParaRPr/>
          </a:p>
          <a:p>
            <a:pPr indent="-342900" lvl="1" marL="702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it-IT"/>
              <a:t>VSIX, TOP-IX, TIX peering regionali, capacità inferiore</a:t>
            </a:r>
            <a:endParaRPr/>
          </a:p>
          <a:p>
            <a:pPr indent="-215900" lvl="1" marL="702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it-IT"/>
              <a:t>Datacenter/colocation: peering privati</a:t>
            </a:r>
            <a:endParaRPr/>
          </a:p>
          <a:p>
            <a:pPr indent="-342900" lvl="1" marL="702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it-IT"/>
              <a:t>MIX/Caldera campus</a:t>
            </a:r>
            <a:endParaRPr/>
          </a:p>
          <a:p>
            <a:pPr indent="-342900" lvl="1" marL="702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it-IT"/>
              <a:t>NAMEX-Tizii</a:t>
            </a:r>
            <a:endParaRPr/>
          </a:p>
          <a:p>
            <a:pPr indent="-342900" lvl="1" marL="702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it-IT"/>
              <a:t>Lepida (BO04)</a:t>
            </a:r>
            <a:endParaRPr/>
          </a:p>
          <a:p>
            <a:pPr indent="-342900" lvl="1" marL="702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it-IT"/>
              <a:t>Trentino network</a:t>
            </a:r>
            <a:endParaRPr/>
          </a:p>
          <a:p>
            <a:pPr indent="-215900" lvl="1" marL="702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it-IT"/>
              <a:t>Edge, leaf</a:t>
            </a:r>
            <a:endParaRPr/>
          </a:p>
          <a:p>
            <a:pPr indent="-342900" lvl="1" marL="702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it-IT"/>
              <a:t>Il progetto di rete consente di stabilire peering su tutti gli apparati edge e leaf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</p:txBody>
      </p:sp>
      <p:sp>
        <p:nvSpPr>
          <p:cNvPr id="84" name="Google Shape;84;p12"/>
          <p:cNvSpPr txBox="1"/>
          <p:nvPr>
            <p:ph type="title"/>
          </p:nvPr>
        </p:nvSpPr>
        <p:spPr>
          <a:xfrm>
            <a:off x="0" y="108000"/>
            <a:ext cx="12192000" cy="460502"/>
          </a:xfrm>
          <a:prstGeom prst="rect">
            <a:avLst/>
          </a:prstGeom>
          <a:noFill/>
          <a:ln cap="flat" cmpd="sng" w="12700">
            <a:solidFill>
              <a:srgbClr val="15213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6000" lIns="576000" spcFirstLastPara="1" rIns="396000" wrap="square" tIns="360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ckwell"/>
              <a:buNone/>
            </a:pPr>
            <a:r>
              <a:rPr lang="it-IT"/>
              <a:t>Dove sono i peering</a:t>
            </a:r>
            <a:endParaRPr/>
          </a:p>
        </p:txBody>
      </p:sp>
      <p:sp>
        <p:nvSpPr>
          <p:cNvPr id="85" name="Google Shape;85;p12"/>
          <p:cNvSpPr txBox="1"/>
          <p:nvPr>
            <p:ph idx="11" type="ftr"/>
          </p:nvPr>
        </p:nvSpPr>
        <p:spPr>
          <a:xfrm>
            <a:off x="95998" y="6444000"/>
            <a:ext cx="9720000" cy="360000"/>
          </a:xfrm>
          <a:prstGeom prst="rect">
            <a:avLst/>
          </a:prstGeom>
          <a:solidFill>
            <a:srgbClr val="CCE402">
              <a:alpha val="8470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Peering - informazioni operative, controllo e manutenzione</a:t>
            </a:r>
            <a:endParaRPr/>
          </a:p>
        </p:txBody>
      </p:sp>
      <p:sp>
        <p:nvSpPr>
          <p:cNvPr id="86" name="Google Shape;86;p12"/>
          <p:cNvSpPr txBox="1"/>
          <p:nvPr>
            <p:ph idx="12" type="sldNum"/>
          </p:nvPr>
        </p:nvSpPr>
        <p:spPr>
          <a:xfrm>
            <a:off x="9900000" y="6444000"/>
            <a:ext cx="468000" cy="360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CCE40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 txBox="1"/>
          <p:nvPr>
            <p:ph idx="1" type="body"/>
          </p:nvPr>
        </p:nvSpPr>
        <p:spPr>
          <a:xfrm>
            <a:off x="218440" y="2688112"/>
            <a:ext cx="4099560" cy="3560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72000" spcFirstLastPara="1" rIns="72000" wrap="square" tIns="45700">
            <a:norm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it-IT"/>
              <a:t>Anche GARR è un fornitore di transito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it-IT"/>
              <a:t>Le Scuole Lepida sono propagate ai peer e ai transiti GARR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it-IT"/>
              <a:t>GARR annuncia a Scuole Lepida le route dei suoi peer e dei suoi transiti, oppure una 0/0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it-IT"/>
              <a:t>Il resto di Lepida non ha transito GARR, ma fa solo peering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</p:txBody>
      </p:sp>
      <p:sp>
        <p:nvSpPr>
          <p:cNvPr id="92" name="Google Shape;92;p13"/>
          <p:cNvSpPr txBox="1"/>
          <p:nvPr>
            <p:ph type="title"/>
          </p:nvPr>
        </p:nvSpPr>
        <p:spPr>
          <a:xfrm>
            <a:off x="604520" y="13208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576000" spcFirstLastPara="1" rIns="396000" wrap="square" tIns="360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ckwell"/>
              <a:buNone/>
            </a:pPr>
            <a:r>
              <a:rPr lang="it-IT"/>
              <a:t>Peering 101 /3</a:t>
            </a:r>
            <a:endParaRPr/>
          </a:p>
        </p:txBody>
      </p:sp>
      <p:pic>
        <p:nvPicPr>
          <p:cNvPr id="93" name="Google Shape;9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45840" y="754537"/>
            <a:ext cx="8646160" cy="5738337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3"/>
          <p:cNvSpPr txBox="1"/>
          <p:nvPr>
            <p:ph idx="11" type="ftr"/>
          </p:nvPr>
        </p:nvSpPr>
        <p:spPr>
          <a:xfrm>
            <a:off x="95998" y="6444000"/>
            <a:ext cx="9720000" cy="360000"/>
          </a:xfrm>
          <a:prstGeom prst="rect">
            <a:avLst/>
          </a:prstGeom>
          <a:solidFill>
            <a:srgbClr val="CCE402">
              <a:alpha val="8470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Peering - informazioni operative, controllo e manutenzione</a:t>
            </a:r>
            <a:endParaRPr/>
          </a:p>
        </p:txBody>
      </p:sp>
      <p:sp>
        <p:nvSpPr>
          <p:cNvPr id="95" name="Google Shape;95;p13"/>
          <p:cNvSpPr txBox="1"/>
          <p:nvPr>
            <p:ph idx="12" type="sldNum"/>
          </p:nvPr>
        </p:nvSpPr>
        <p:spPr>
          <a:xfrm>
            <a:off x="9900000" y="6444000"/>
            <a:ext cx="468000" cy="360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CCE40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/>
          <p:nvPr>
            <p:ph idx="1" type="body"/>
          </p:nvPr>
        </p:nvSpPr>
        <p:spPr>
          <a:xfrm>
            <a:off x="124325" y="1690688"/>
            <a:ext cx="4386716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72000" spcFirstLastPara="1" rIns="720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it-IT"/>
              <a:t>Peering pubblico via IXP</a:t>
            </a:r>
            <a:endParaRPr/>
          </a:p>
          <a:p>
            <a:pPr indent="-179999" lvl="1" marL="360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it-IT"/>
              <a:t>Piattaforma di switching layer 2</a:t>
            </a:r>
            <a:endParaRPr/>
          </a:p>
          <a:p>
            <a:pPr indent="-179999" lvl="1" marL="360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it-IT"/>
              <a:t>1 connessione fisica -&gt; N peering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it-IT"/>
              <a:t>Peering privato</a:t>
            </a:r>
            <a:endParaRPr/>
          </a:p>
          <a:p>
            <a:pPr indent="-179999" lvl="1" marL="360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it-IT"/>
              <a:t>Filo diretto</a:t>
            </a:r>
            <a:endParaRPr/>
          </a:p>
          <a:p>
            <a:pPr indent="-179999" lvl="1" marL="360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it-IT"/>
              <a:t>1 connessione fisica -&gt; 1 peering</a:t>
            </a:r>
            <a:endParaRPr/>
          </a:p>
        </p:txBody>
      </p:sp>
      <p:sp>
        <p:nvSpPr>
          <p:cNvPr id="101" name="Google Shape;101;p14"/>
          <p:cNvSpPr txBox="1"/>
          <p:nvPr>
            <p:ph type="title"/>
          </p:nvPr>
        </p:nvSpPr>
        <p:spPr>
          <a:xfrm>
            <a:off x="0" y="108000"/>
            <a:ext cx="12192000" cy="460502"/>
          </a:xfrm>
          <a:prstGeom prst="rect">
            <a:avLst/>
          </a:prstGeom>
          <a:noFill/>
          <a:ln cap="flat" cmpd="sng" w="12700">
            <a:solidFill>
              <a:srgbClr val="15213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6000" lIns="576000" spcFirstLastPara="1" rIns="396000" wrap="square" tIns="360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ckwell"/>
              <a:buNone/>
            </a:pPr>
            <a:r>
              <a:rPr lang="it-IT"/>
              <a:t>Peering 101 /4</a:t>
            </a:r>
            <a:endParaRPr/>
          </a:p>
        </p:txBody>
      </p:sp>
      <p:pic>
        <p:nvPicPr>
          <p:cNvPr id="102" name="Google Shape;10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89329" y="1027906"/>
            <a:ext cx="8078348" cy="5464969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4"/>
          <p:cNvSpPr txBox="1"/>
          <p:nvPr>
            <p:ph idx="11" type="ftr"/>
          </p:nvPr>
        </p:nvSpPr>
        <p:spPr>
          <a:xfrm>
            <a:off x="95998" y="6444000"/>
            <a:ext cx="9720000" cy="360000"/>
          </a:xfrm>
          <a:prstGeom prst="rect">
            <a:avLst/>
          </a:prstGeom>
          <a:solidFill>
            <a:srgbClr val="CCE402">
              <a:alpha val="8470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Peering - informazioni operative, controllo e manutenzione</a:t>
            </a:r>
            <a:endParaRPr/>
          </a:p>
        </p:txBody>
      </p:sp>
      <p:sp>
        <p:nvSpPr>
          <p:cNvPr id="104" name="Google Shape;104;p14"/>
          <p:cNvSpPr txBox="1"/>
          <p:nvPr>
            <p:ph idx="12" type="sldNum"/>
          </p:nvPr>
        </p:nvSpPr>
        <p:spPr>
          <a:xfrm>
            <a:off x="9900000" y="6444000"/>
            <a:ext cx="468000" cy="360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CCE40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arrt">
  <a:themeElements>
    <a:clrScheme name="Tema di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